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8288000" cy="10287000"/>
  <p:notesSz cx="6858000" cy="9144000"/>
  <p:embeddedFontLst>
    <p:embeddedFont>
      <p:font typeface="IBM Plex Serif" panose="02060503050406000203"/>
      <p:regular r:id="rId20"/>
    </p:embeddedFont>
    <p:embeddedFont>
      <p:font typeface="Canva Sans Bold" panose="020B0803030501040103"/>
      <p:bold r:id="rId21"/>
    </p:embeddedFont>
    <p:embeddedFont>
      <p:font typeface="Canva Sans" panose="020B0503030501040103"/>
      <p:regular r:id="rId22"/>
    </p:embeddedFont>
    <p:embeddedFont>
      <p:font typeface="IBM Plex Serif Italics" panose="02060503050406000203"/>
      <p:italic r:id="rId23"/>
    </p:embeddedFont>
    <p:embeddedFont>
      <p:font typeface="Calibri" panose="020F050202020403020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576310" y="9079257"/>
            <a:ext cx="7696472" cy="0"/>
          </a:xfrm>
          <a:prstGeom prst="line">
            <a:avLst/>
          </a:prstGeom>
          <a:ln w="9525" cap="flat">
            <a:solidFill>
              <a:srgbClr val="000000"/>
            </a:solidFill>
            <a:prstDash val="solid"/>
            <a:headEnd type="none" w="sm" len="sm"/>
            <a:tailEnd type="none" w="sm" len="sm"/>
          </a:ln>
        </p:spPr>
      </p:sp>
      <p:sp>
        <p:nvSpPr>
          <p:cNvPr id="3" name="TextBox 3"/>
          <p:cNvSpPr txBox="1"/>
          <p:nvPr/>
        </p:nvSpPr>
        <p:spPr>
          <a:xfrm>
            <a:off x="516011" y="3858456"/>
            <a:ext cx="17255977" cy="2770114"/>
          </a:xfrm>
          <a:prstGeom prst="rect">
            <a:avLst/>
          </a:prstGeom>
        </p:spPr>
        <p:txBody>
          <a:bodyPr lIns="0" tIns="0" rIns="0" bIns="0" rtlCol="0" anchor="t">
            <a:spAutoFit/>
          </a:bodyPr>
          <a:lstStyle/>
          <a:p>
            <a:pPr algn="ctr">
              <a:lnSpc>
                <a:spcPts val="10630"/>
              </a:lnSpc>
            </a:pPr>
            <a:r>
              <a:rPr lang="en-US" sz="10630" spc="-425">
                <a:solidFill>
                  <a:srgbClr val="000000"/>
                </a:solidFill>
                <a:latin typeface="IBM Plex Serif" panose="02060503050406000203"/>
                <a:ea typeface="IBM Plex Serif" panose="02060503050406000203"/>
                <a:cs typeface="IBM Plex Serif" panose="02060503050406000203"/>
                <a:sym typeface="IBM Plex Serif" panose="02060503050406000203"/>
              </a:rPr>
              <a:t>COMPUTER SCIENCE AND ENGINEERING.</a:t>
            </a:r>
            <a:endParaRPr lang="en-US" sz="10630" spc="-425">
              <a:solidFill>
                <a:srgbClr val="000000"/>
              </a:solidFill>
              <a:latin typeface="IBM Plex Serif" panose="02060503050406000203"/>
              <a:ea typeface="IBM Plex Serif" panose="02060503050406000203"/>
              <a:cs typeface="IBM Plex Serif" panose="02060503050406000203"/>
              <a:sym typeface="IBM Plex Serif" panose="02060503050406000203"/>
            </a:endParaRPr>
          </a:p>
        </p:txBody>
      </p:sp>
      <p:grpSp>
        <p:nvGrpSpPr>
          <p:cNvPr id="4" name="Group 4"/>
          <p:cNvGrpSpPr/>
          <p:nvPr/>
        </p:nvGrpSpPr>
        <p:grpSpPr>
          <a:xfrm rot="0">
            <a:off x="0" y="9779184"/>
            <a:ext cx="18288000" cy="507816"/>
            <a:chOff x="0" y="0"/>
            <a:chExt cx="4816593" cy="133746"/>
          </a:xfrm>
        </p:grpSpPr>
        <p:sp>
          <p:nvSpPr>
            <p:cNvPr id="5" name="Freeform 5"/>
            <p:cNvSpPr/>
            <p:nvPr/>
          </p:nvSpPr>
          <p:spPr>
            <a:xfrm>
              <a:off x="0" y="0"/>
              <a:ext cx="4816592" cy="133746"/>
            </a:xfrm>
            <a:custGeom>
              <a:avLst/>
              <a:gdLst/>
              <a:ahLst/>
              <a:cxnLst/>
              <a:rect l="l" t="t" r="r" b="b"/>
              <a:pathLst>
                <a:path w="4816592" h="133746">
                  <a:moveTo>
                    <a:pt x="0" y="0"/>
                  </a:moveTo>
                  <a:lnTo>
                    <a:pt x="4816592" y="0"/>
                  </a:lnTo>
                  <a:lnTo>
                    <a:pt x="4816592" y="133746"/>
                  </a:lnTo>
                  <a:lnTo>
                    <a:pt x="0" y="133746"/>
                  </a:lnTo>
                  <a:close/>
                </a:path>
              </a:pathLst>
            </a:custGeom>
            <a:solidFill>
              <a:srgbClr val="000000"/>
            </a:solidFill>
          </p:spPr>
        </p:sp>
        <p:sp>
          <p:nvSpPr>
            <p:cNvPr id="6" name="TextBox 6"/>
            <p:cNvSpPr txBox="1"/>
            <p:nvPr/>
          </p:nvSpPr>
          <p:spPr>
            <a:xfrm>
              <a:off x="0" y="-38100"/>
              <a:ext cx="4816593" cy="171846"/>
            </a:xfrm>
            <a:prstGeom prst="rect">
              <a:avLst/>
            </a:prstGeom>
          </p:spPr>
          <p:txBody>
            <a:bodyPr lIns="50800" tIns="50800" rIns="50800" bIns="50800" rtlCol="0" anchor="ctr"/>
            <a:lstStyle/>
            <a:p>
              <a:pPr algn="ctr">
                <a:lnSpc>
                  <a:spcPts val="3360"/>
                </a:lnSpc>
              </a:pPr>
            </a:p>
          </p:txBody>
        </p:sp>
      </p:grpSp>
      <p:sp>
        <p:nvSpPr>
          <p:cNvPr id="7" name="Freeform 7"/>
          <p:cNvSpPr/>
          <p:nvPr/>
        </p:nvSpPr>
        <p:spPr>
          <a:xfrm>
            <a:off x="0" y="0"/>
            <a:ext cx="18288000" cy="2880360"/>
          </a:xfrm>
          <a:custGeom>
            <a:avLst/>
            <a:gdLst/>
            <a:ahLst/>
            <a:cxnLst/>
            <a:rect l="l" t="t" r="r" b="b"/>
            <a:pathLst>
              <a:path w="18288000" h="2880360">
                <a:moveTo>
                  <a:pt x="0" y="0"/>
                </a:moveTo>
                <a:lnTo>
                  <a:pt x="18288000" y="0"/>
                </a:lnTo>
                <a:lnTo>
                  <a:pt x="18288000" y="2880360"/>
                </a:lnTo>
                <a:lnTo>
                  <a:pt x="0" y="2880360"/>
                </a:lnTo>
                <a:lnTo>
                  <a:pt x="0" y="0"/>
                </a:lnTo>
                <a:close/>
              </a:path>
            </a:pathLst>
          </a:custGeom>
          <a:blipFill>
            <a:blip r:embed="rId1"/>
            <a:stretch>
              <a:fillRect/>
            </a:stretch>
          </a:blipFill>
        </p:spPr>
      </p:sp>
      <p:sp>
        <p:nvSpPr>
          <p:cNvPr id="8" name="TextBox 8"/>
          <p:cNvSpPr txBox="1"/>
          <p:nvPr/>
        </p:nvSpPr>
        <p:spPr>
          <a:xfrm>
            <a:off x="1028700" y="8862060"/>
            <a:ext cx="2547610" cy="396294"/>
          </a:xfrm>
          <a:prstGeom prst="rect">
            <a:avLst/>
          </a:prstGeom>
        </p:spPr>
        <p:txBody>
          <a:bodyPr lIns="0" tIns="0" rIns="0" bIns="0" rtlCol="0" anchor="t">
            <a:spAutoFit/>
          </a:bodyPr>
          <a:lstStyle/>
          <a:p>
            <a:pPr algn="l">
              <a:lnSpc>
                <a:spcPts val="3360"/>
              </a:lnSpc>
            </a:pPr>
            <a:r>
              <a:rPr lang="en-US" sz="2400" b="1" spc="-48">
                <a:solidFill>
                  <a:srgbClr val="000000"/>
                </a:solidFill>
                <a:latin typeface="Canva Sans Bold" panose="020B0803030501040103"/>
                <a:ea typeface="Canva Sans Bold" panose="020B0803030501040103"/>
                <a:cs typeface="Canva Sans Bold" panose="020B0803030501040103"/>
                <a:sym typeface="Canva Sans Bold" panose="020B0803030501040103"/>
              </a:rPr>
              <a:t>TEAM 11</a:t>
            </a:r>
            <a:endParaRPr lang="en-US" sz="2400" b="1" spc="-48">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9" name="TextBox 9"/>
          <p:cNvSpPr txBox="1"/>
          <p:nvPr/>
        </p:nvSpPr>
        <p:spPr>
          <a:xfrm>
            <a:off x="11272782" y="8862060"/>
            <a:ext cx="1998594" cy="396294"/>
          </a:xfrm>
          <a:prstGeom prst="rect">
            <a:avLst/>
          </a:prstGeom>
        </p:spPr>
        <p:txBody>
          <a:bodyPr lIns="0" tIns="0" rIns="0" bIns="0" rtlCol="0" anchor="t">
            <a:spAutoFit/>
          </a:bodyPr>
          <a:lstStyle/>
          <a:p>
            <a:pPr algn="r">
              <a:lnSpc>
                <a:spcPts val="3360"/>
              </a:lnSpc>
            </a:pPr>
            <a:r>
              <a:rPr lang="en-US" sz="2400" spc="-48">
                <a:solidFill>
                  <a:srgbClr val="000000"/>
                </a:solidFill>
                <a:latin typeface="Canva Sans" panose="020B0503030501040103"/>
                <a:ea typeface="Canva Sans" panose="020B0503030501040103"/>
                <a:cs typeface="Canva Sans" panose="020B0503030501040103"/>
                <a:sym typeface="Canva Sans" panose="020B0503030501040103"/>
              </a:rPr>
              <a:t>W.Karishma</a:t>
            </a:r>
            <a:endParaRPr lang="en-US" sz="2400" spc="-48">
              <a:solidFill>
                <a:srgbClr val="000000"/>
              </a:solidFill>
              <a:latin typeface="Canva Sans" panose="020B0503030501040103"/>
              <a:ea typeface="Canva Sans" panose="020B0503030501040103"/>
              <a:cs typeface="Canva Sans" panose="020B0503030501040103"/>
              <a:sym typeface="Canva Sans" panose="020B0503030501040103"/>
            </a:endParaRPr>
          </a:p>
        </p:txBody>
      </p:sp>
      <p:sp>
        <p:nvSpPr>
          <p:cNvPr id="10" name="TextBox 10"/>
          <p:cNvSpPr txBox="1"/>
          <p:nvPr/>
        </p:nvSpPr>
        <p:spPr>
          <a:xfrm>
            <a:off x="13585701" y="8862006"/>
            <a:ext cx="1399598" cy="396294"/>
          </a:xfrm>
          <a:prstGeom prst="rect">
            <a:avLst/>
          </a:prstGeom>
        </p:spPr>
        <p:txBody>
          <a:bodyPr lIns="0" tIns="0" rIns="0" bIns="0" rtlCol="0" anchor="t">
            <a:spAutoFit/>
          </a:bodyPr>
          <a:lstStyle/>
          <a:p>
            <a:pPr algn="r">
              <a:lnSpc>
                <a:spcPts val="3360"/>
              </a:lnSpc>
            </a:pPr>
            <a:r>
              <a:rPr lang="en-US" sz="2400" spc="-48">
                <a:solidFill>
                  <a:srgbClr val="000000"/>
                </a:solidFill>
                <a:latin typeface="Canva Sans" panose="020B0503030501040103"/>
                <a:ea typeface="Canva Sans" panose="020B0503030501040103"/>
                <a:cs typeface="Canva Sans" panose="020B0503030501040103"/>
                <a:sym typeface="Canva Sans" panose="020B0503030501040103"/>
              </a:rPr>
              <a:t>S.Vishali</a:t>
            </a:r>
            <a:endParaRPr lang="en-US" sz="2400" spc="-48">
              <a:solidFill>
                <a:srgbClr val="000000"/>
              </a:solidFill>
              <a:latin typeface="Canva Sans" panose="020B0503030501040103"/>
              <a:ea typeface="Canva Sans" panose="020B0503030501040103"/>
              <a:cs typeface="Canva Sans" panose="020B0503030501040103"/>
              <a:sym typeface="Canva Sans" panose="020B0503030501040103"/>
            </a:endParaRPr>
          </a:p>
        </p:txBody>
      </p:sp>
      <p:sp>
        <p:nvSpPr>
          <p:cNvPr id="11" name="TextBox 11"/>
          <p:cNvSpPr txBox="1"/>
          <p:nvPr/>
        </p:nvSpPr>
        <p:spPr>
          <a:xfrm>
            <a:off x="15297819" y="8862006"/>
            <a:ext cx="2725145" cy="396294"/>
          </a:xfrm>
          <a:prstGeom prst="rect">
            <a:avLst/>
          </a:prstGeom>
        </p:spPr>
        <p:txBody>
          <a:bodyPr lIns="0" tIns="0" rIns="0" bIns="0" rtlCol="0" anchor="t">
            <a:spAutoFit/>
          </a:bodyPr>
          <a:lstStyle/>
          <a:p>
            <a:pPr algn="r">
              <a:lnSpc>
                <a:spcPts val="3360"/>
              </a:lnSpc>
            </a:pPr>
            <a:r>
              <a:rPr lang="en-US" sz="2400" spc="-48">
                <a:solidFill>
                  <a:srgbClr val="000000"/>
                </a:solidFill>
                <a:latin typeface="Canva Sans" panose="020B0503030501040103"/>
                <a:ea typeface="Canva Sans" panose="020B0503030501040103"/>
                <a:cs typeface="Canva Sans" panose="020B0503030501040103"/>
                <a:sym typeface="Canva Sans" panose="020B0503030501040103"/>
              </a:rPr>
              <a:t>J.S.Maryam shafa</a:t>
            </a:r>
            <a:endParaRPr lang="en-US" sz="2400" spc="-48">
              <a:solidFill>
                <a:srgbClr val="000000"/>
              </a:solidFill>
              <a:latin typeface="Canva Sans" panose="020B0503030501040103"/>
              <a:ea typeface="Canva Sans" panose="020B0503030501040103"/>
              <a:cs typeface="Canva Sans" panose="020B0503030501040103"/>
              <a:sym typeface="Canva Sans" panose="020B0503030501040103"/>
            </a:endParaRPr>
          </a:p>
        </p:txBody>
      </p:sp>
      <p:sp>
        <p:nvSpPr>
          <p:cNvPr id="12" name="TextBox 12"/>
          <p:cNvSpPr txBox="1"/>
          <p:nvPr/>
        </p:nvSpPr>
        <p:spPr>
          <a:xfrm>
            <a:off x="15279196" y="3052198"/>
            <a:ext cx="2743768" cy="396294"/>
          </a:xfrm>
          <a:prstGeom prst="rect">
            <a:avLst/>
          </a:prstGeom>
        </p:spPr>
        <p:txBody>
          <a:bodyPr lIns="0" tIns="0" rIns="0" bIns="0" rtlCol="0" anchor="t">
            <a:spAutoFit/>
          </a:bodyPr>
          <a:lstStyle/>
          <a:p>
            <a:pPr algn="r">
              <a:lnSpc>
                <a:spcPts val="3360"/>
              </a:lnSpc>
            </a:pPr>
            <a:r>
              <a:rPr lang="en-US" sz="2400" spc="-48">
                <a:solidFill>
                  <a:srgbClr val="000000"/>
                </a:solidFill>
                <a:latin typeface="Canva Sans" panose="020B0503030501040103"/>
                <a:ea typeface="Canva Sans" panose="020B0503030501040103"/>
                <a:cs typeface="Canva Sans" panose="020B0503030501040103"/>
                <a:sym typeface="Canva Sans" panose="020B0503030501040103"/>
              </a:rPr>
              <a:t>17 May 2025</a:t>
            </a:r>
            <a:endParaRPr lang="en-US" sz="2400" spc="-48">
              <a:solidFill>
                <a:srgbClr val="000000"/>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5942022" y="1174498"/>
            <a:ext cx="6403956" cy="9041699"/>
          </a:xfrm>
          <a:custGeom>
            <a:avLst/>
            <a:gdLst/>
            <a:ahLst/>
            <a:cxnLst/>
            <a:rect l="l" t="t" r="r" b="b"/>
            <a:pathLst>
              <a:path w="6403956" h="9041699">
                <a:moveTo>
                  <a:pt x="0" y="0"/>
                </a:moveTo>
                <a:lnTo>
                  <a:pt x="6403956" y="0"/>
                </a:lnTo>
                <a:lnTo>
                  <a:pt x="6403956" y="9041699"/>
                </a:lnTo>
                <a:lnTo>
                  <a:pt x="0" y="9041699"/>
                </a:lnTo>
                <a:lnTo>
                  <a:pt x="0" y="0"/>
                </a:lnTo>
                <a:close/>
              </a:path>
            </a:pathLst>
          </a:custGeom>
          <a:blipFill>
            <a:blip r:embed="rId1"/>
            <a:stretch>
              <a:fillRect t="-3153" b="-3153"/>
            </a:stretch>
          </a:blipFill>
        </p:spPr>
      </p:sp>
      <p:sp>
        <p:nvSpPr>
          <p:cNvPr id="3" name="TextBox 3"/>
          <p:cNvSpPr txBox="1"/>
          <p:nvPr/>
        </p:nvSpPr>
        <p:spPr>
          <a:xfrm>
            <a:off x="3173389" y="76200"/>
            <a:ext cx="11941222" cy="1098298"/>
          </a:xfrm>
          <a:prstGeom prst="rect">
            <a:avLst/>
          </a:prstGeom>
        </p:spPr>
        <p:txBody>
          <a:bodyPr lIns="0" tIns="0" rIns="0" bIns="0" rtlCol="0" anchor="t">
            <a:spAutoFit/>
          </a:bodyPr>
          <a:lstStyle/>
          <a:p>
            <a:pPr algn="l">
              <a:lnSpc>
                <a:spcPts val="8400"/>
              </a:lnSpc>
            </a:pPr>
            <a:r>
              <a:rPr lang="en-US" sz="7705" b="1">
                <a:solidFill>
                  <a:srgbClr val="000000"/>
                </a:solidFill>
                <a:latin typeface="Canva Sans Bold" panose="020B0803030501040103"/>
                <a:ea typeface="Canva Sans Bold" panose="020B0803030501040103"/>
                <a:cs typeface="Canva Sans Bold" panose="020B0803030501040103"/>
                <a:sym typeface="Canva Sans Bold" panose="020B0803030501040103"/>
              </a:rPr>
              <a:t>MODEL ARCHITECTURE</a:t>
            </a:r>
            <a:endParaRPr lang="en-US" sz="7705"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9144000" y="3194950"/>
            <a:ext cx="8849594" cy="6817001"/>
          </a:xfrm>
          <a:custGeom>
            <a:avLst/>
            <a:gdLst/>
            <a:ahLst/>
            <a:cxnLst/>
            <a:rect l="l" t="t" r="r" b="b"/>
            <a:pathLst>
              <a:path w="8849594" h="6817001">
                <a:moveTo>
                  <a:pt x="0" y="0"/>
                </a:moveTo>
                <a:lnTo>
                  <a:pt x="8849594" y="0"/>
                </a:lnTo>
                <a:lnTo>
                  <a:pt x="8849594" y="6817001"/>
                </a:lnTo>
                <a:lnTo>
                  <a:pt x="0" y="6817001"/>
                </a:lnTo>
                <a:lnTo>
                  <a:pt x="0" y="0"/>
                </a:lnTo>
                <a:close/>
              </a:path>
            </a:pathLst>
          </a:custGeom>
          <a:blipFill>
            <a:blip r:embed="rId1"/>
            <a:stretch>
              <a:fillRect/>
            </a:stretch>
          </a:blipFill>
        </p:spPr>
      </p:sp>
      <p:sp>
        <p:nvSpPr>
          <p:cNvPr id="3" name="TextBox 3"/>
          <p:cNvSpPr txBox="1"/>
          <p:nvPr/>
        </p:nvSpPr>
        <p:spPr>
          <a:xfrm>
            <a:off x="0" y="251550"/>
            <a:ext cx="11941222" cy="1098298"/>
          </a:xfrm>
          <a:prstGeom prst="rect">
            <a:avLst/>
          </a:prstGeom>
        </p:spPr>
        <p:txBody>
          <a:bodyPr lIns="0" tIns="0" rIns="0" bIns="0" rtlCol="0" anchor="t">
            <a:spAutoFit/>
          </a:bodyPr>
          <a:lstStyle/>
          <a:p>
            <a:pPr algn="ctr">
              <a:lnSpc>
                <a:spcPts val="8400"/>
              </a:lnSpc>
            </a:pPr>
            <a:r>
              <a:rPr lang="en-US" sz="7705" b="1">
                <a:solidFill>
                  <a:srgbClr val="000000"/>
                </a:solidFill>
                <a:latin typeface="Canva Sans Bold" panose="020B0803030501040103"/>
                <a:ea typeface="Canva Sans Bold" panose="020B0803030501040103"/>
                <a:cs typeface="Canva Sans Bold" panose="020B0803030501040103"/>
                <a:sym typeface="Canva Sans Bold" panose="020B0803030501040103"/>
              </a:rPr>
              <a:t>RESULTS AND GRAPHS</a:t>
            </a:r>
            <a:endParaRPr lang="en-US" sz="7705"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4" name="TextBox 4"/>
          <p:cNvSpPr txBox="1"/>
          <p:nvPr/>
        </p:nvSpPr>
        <p:spPr>
          <a:xfrm>
            <a:off x="694307" y="1527505"/>
            <a:ext cx="12655581" cy="2538240"/>
          </a:xfrm>
          <a:prstGeom prst="rect">
            <a:avLst/>
          </a:prstGeom>
        </p:spPr>
        <p:txBody>
          <a:bodyPr lIns="0" tIns="0" rIns="0" bIns="0" rtlCol="0" anchor="t">
            <a:spAutoFit/>
          </a:bodyPr>
          <a:lstStyle/>
          <a:p>
            <a:pPr algn="l">
              <a:lnSpc>
                <a:spcPts val="6805"/>
              </a:lnSpc>
              <a:spcBef>
                <a:spcPct val="0"/>
              </a:spcBef>
            </a:pPr>
            <a:r>
              <a:rPr lang="en-US" sz="4860" spc="-97">
                <a:solidFill>
                  <a:srgbClr val="000000"/>
                </a:solidFill>
                <a:latin typeface="Canva Sans" panose="020B0503030501040103"/>
                <a:ea typeface="Canva Sans" panose="020B0503030501040103"/>
                <a:cs typeface="Canva Sans" panose="020B0503030501040103"/>
                <a:sym typeface="Canva Sans" panose="020B0503030501040103"/>
              </a:rPr>
              <a:t>Final Accuracy: 0.9048 (mention your result)</a:t>
            </a:r>
            <a:endParaRPr lang="en-US" sz="4860" spc="-97">
              <a:solidFill>
                <a:srgbClr val="000000"/>
              </a:solidFill>
              <a:latin typeface="Canva Sans" panose="020B0503030501040103"/>
              <a:ea typeface="Canva Sans" panose="020B0503030501040103"/>
              <a:cs typeface="Canva Sans" panose="020B0503030501040103"/>
              <a:sym typeface="Canva Sans" panose="020B0503030501040103"/>
            </a:endParaRPr>
          </a:p>
          <a:p>
            <a:pPr algn="l">
              <a:lnSpc>
                <a:spcPts val="6805"/>
              </a:lnSpc>
              <a:spcBef>
                <a:spcPct val="0"/>
              </a:spcBef>
            </a:pPr>
            <a:r>
              <a:rPr lang="en-US" sz="4860" spc="-97">
                <a:solidFill>
                  <a:srgbClr val="000000"/>
                </a:solidFill>
                <a:latin typeface="Canva Sans" panose="020B0503030501040103"/>
                <a:ea typeface="Canva Sans" panose="020B0503030501040103"/>
                <a:cs typeface="Canva Sans" panose="020B0503030501040103"/>
                <a:sym typeface="Canva Sans" panose="020B0503030501040103"/>
              </a:rPr>
              <a:t>Validation Loss : 0.267</a:t>
            </a:r>
            <a:endParaRPr lang="en-US" sz="4860" spc="-97">
              <a:solidFill>
                <a:srgbClr val="000000"/>
              </a:solidFill>
              <a:latin typeface="Canva Sans" panose="020B0503030501040103"/>
              <a:ea typeface="Canva Sans" panose="020B0503030501040103"/>
              <a:cs typeface="Canva Sans" panose="020B0503030501040103"/>
              <a:sym typeface="Canva Sans" panose="020B0503030501040103"/>
            </a:endParaRPr>
          </a:p>
          <a:p>
            <a:pPr algn="l">
              <a:lnSpc>
                <a:spcPts val="6805"/>
              </a:lnSpc>
              <a:spcBef>
                <a:spcPct val="0"/>
              </a:spcBef>
            </a:pPr>
            <a:r>
              <a:rPr lang="en-US" sz="4860" spc="-97">
                <a:solidFill>
                  <a:srgbClr val="000000"/>
                </a:solidFill>
                <a:latin typeface="Canva Sans" panose="020B0503030501040103"/>
                <a:ea typeface="Canva Sans" panose="020B0503030501040103"/>
                <a:cs typeface="Canva Sans" panose="020B0503030501040103"/>
                <a:sym typeface="Canva Sans" panose="020B0503030501040103"/>
              </a:rPr>
              <a:t> Validation Accuracy : 0.8989</a:t>
            </a:r>
            <a:endParaRPr lang="en-US" sz="4860" spc="-97">
              <a:solidFill>
                <a:srgbClr val="000000"/>
              </a:solidFill>
              <a:latin typeface="Canva Sans" panose="020B0503030501040103"/>
              <a:ea typeface="Canva Sans" panose="020B0503030501040103"/>
              <a:cs typeface="Canva Sans" panose="020B0503030501040103"/>
              <a:sym typeface="Canva Sans" panose="020B0503030501040103"/>
            </a:endParaRPr>
          </a:p>
        </p:txBody>
      </p:sp>
      <p:sp>
        <p:nvSpPr>
          <p:cNvPr id="5" name="Freeform 5"/>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2"/>
            <a:stretch>
              <a:fillRect t="-1531929" b="-1102351"/>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1"/>
            <a:stretch>
              <a:fillRect t="-1531929" b="-1102351"/>
            </a:stretch>
          </a:blipFill>
        </p:spPr>
      </p:sp>
      <p:sp>
        <p:nvSpPr>
          <p:cNvPr id="3" name="Freeform 3"/>
          <p:cNvSpPr/>
          <p:nvPr/>
        </p:nvSpPr>
        <p:spPr>
          <a:xfrm>
            <a:off x="2101045" y="1965021"/>
            <a:ext cx="14085911" cy="7923325"/>
          </a:xfrm>
          <a:custGeom>
            <a:avLst/>
            <a:gdLst/>
            <a:ahLst/>
            <a:cxnLst/>
            <a:rect l="l" t="t" r="r" b="b"/>
            <a:pathLst>
              <a:path w="14085911" h="7923325">
                <a:moveTo>
                  <a:pt x="0" y="0"/>
                </a:moveTo>
                <a:lnTo>
                  <a:pt x="14085910" y="0"/>
                </a:lnTo>
                <a:lnTo>
                  <a:pt x="14085910" y="7923325"/>
                </a:lnTo>
                <a:lnTo>
                  <a:pt x="0" y="7923325"/>
                </a:lnTo>
                <a:lnTo>
                  <a:pt x="0" y="0"/>
                </a:lnTo>
                <a:close/>
              </a:path>
            </a:pathLst>
          </a:custGeom>
          <a:blipFill>
            <a:blip r:embed="rId2"/>
            <a:stretch>
              <a:fillRect/>
            </a:stretch>
          </a:blipFill>
        </p:spPr>
      </p:sp>
      <p:sp>
        <p:nvSpPr>
          <p:cNvPr id="4" name="TextBox 4"/>
          <p:cNvSpPr txBox="1"/>
          <p:nvPr/>
        </p:nvSpPr>
        <p:spPr>
          <a:xfrm>
            <a:off x="3173389" y="517651"/>
            <a:ext cx="11941222" cy="1098298"/>
          </a:xfrm>
          <a:prstGeom prst="rect">
            <a:avLst/>
          </a:prstGeom>
        </p:spPr>
        <p:txBody>
          <a:bodyPr lIns="0" tIns="0" rIns="0" bIns="0" rtlCol="0" anchor="t">
            <a:spAutoFit/>
          </a:bodyPr>
          <a:lstStyle/>
          <a:p>
            <a:pPr algn="ctr">
              <a:lnSpc>
                <a:spcPts val="8400"/>
              </a:lnSpc>
            </a:pPr>
            <a:r>
              <a:rPr lang="en-US" sz="7705" b="1">
                <a:solidFill>
                  <a:srgbClr val="000000"/>
                </a:solidFill>
                <a:latin typeface="Canva Sans Bold" panose="020B0803030501040103"/>
                <a:ea typeface="Canva Sans Bold" panose="020B0803030501040103"/>
                <a:cs typeface="Canva Sans Bold" panose="020B0803030501040103"/>
                <a:sym typeface="Canva Sans Bold" panose="020B0803030501040103"/>
              </a:rPr>
              <a:t>RESULTS</a:t>
            </a:r>
            <a:endParaRPr lang="en-US" sz="7705"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1"/>
            <a:stretch>
              <a:fillRect t="-1531929" b="-1102351"/>
            </a:stretch>
          </a:blipFill>
        </p:spPr>
      </p:sp>
      <p:grpSp>
        <p:nvGrpSpPr>
          <p:cNvPr id="3" name="Group 3"/>
          <p:cNvGrpSpPr/>
          <p:nvPr/>
        </p:nvGrpSpPr>
        <p:grpSpPr>
          <a:xfrm rot="0">
            <a:off x="11592866" y="376223"/>
            <a:ext cx="6695134" cy="9910777"/>
            <a:chOff x="0" y="0"/>
            <a:chExt cx="10591800" cy="15678993"/>
          </a:xfrm>
        </p:grpSpPr>
        <p:sp>
          <p:nvSpPr>
            <p:cNvPr id="4" name="Freeform 4"/>
            <p:cNvSpPr/>
            <p:nvPr/>
          </p:nvSpPr>
          <p:spPr>
            <a:xfrm>
              <a:off x="0" y="0"/>
              <a:ext cx="10591800" cy="15678993"/>
            </a:xfrm>
            <a:custGeom>
              <a:avLst/>
              <a:gdLst/>
              <a:ahLst/>
              <a:cxnLst/>
              <a:rect l="l" t="t" r="r" b="b"/>
              <a:pathLst>
                <a:path w="10591800" h="15678993">
                  <a:moveTo>
                    <a:pt x="10591800" y="262630"/>
                  </a:moveTo>
                  <a:lnTo>
                    <a:pt x="10591800" y="15416363"/>
                  </a:lnTo>
                  <a:cubicBezTo>
                    <a:pt x="10591800" y="15561467"/>
                    <a:pt x="10478135" y="15678993"/>
                    <a:pt x="10337800" y="15678993"/>
                  </a:cubicBezTo>
                  <a:lnTo>
                    <a:pt x="254000" y="15678993"/>
                  </a:lnTo>
                  <a:cubicBezTo>
                    <a:pt x="113665" y="15678993"/>
                    <a:pt x="0" y="15561467"/>
                    <a:pt x="0" y="15416363"/>
                  </a:cubicBezTo>
                  <a:lnTo>
                    <a:pt x="0" y="262630"/>
                  </a:lnTo>
                  <a:cubicBezTo>
                    <a:pt x="0" y="117527"/>
                    <a:pt x="113665" y="0"/>
                    <a:pt x="254000" y="0"/>
                  </a:cubicBezTo>
                  <a:lnTo>
                    <a:pt x="10337800" y="0"/>
                  </a:lnTo>
                  <a:cubicBezTo>
                    <a:pt x="10478135" y="0"/>
                    <a:pt x="10591800" y="117527"/>
                    <a:pt x="10591800" y="262630"/>
                  </a:cubicBezTo>
                  <a:close/>
                </a:path>
              </a:pathLst>
            </a:custGeom>
            <a:blipFill>
              <a:blip r:embed="rId2"/>
              <a:stretch>
                <a:fillRect l="-20221" r="-20221"/>
              </a:stretch>
            </a:blipFill>
          </p:spPr>
        </p:sp>
      </p:grpSp>
      <p:sp>
        <p:nvSpPr>
          <p:cNvPr id="5" name="TextBox 5"/>
          <p:cNvSpPr txBox="1"/>
          <p:nvPr/>
        </p:nvSpPr>
        <p:spPr>
          <a:xfrm>
            <a:off x="15160864" y="8862060"/>
            <a:ext cx="2098436" cy="396240"/>
          </a:xfrm>
          <a:prstGeom prst="rect">
            <a:avLst/>
          </a:prstGeom>
        </p:spPr>
        <p:txBody>
          <a:bodyPr lIns="0" tIns="0" rIns="0" bIns="0" rtlCol="0" anchor="t">
            <a:spAutoFit/>
          </a:bodyPr>
          <a:lstStyle/>
          <a:p>
            <a:pPr algn="r">
              <a:lnSpc>
                <a:spcPts val="3360"/>
              </a:lnSpc>
            </a:pPr>
            <a:r>
              <a:rPr lang="en-US" sz="2400" spc="-48">
                <a:solidFill>
                  <a:srgbClr val="000000"/>
                </a:solidFill>
                <a:latin typeface="Canva Sans" panose="020B0503030501040103"/>
                <a:ea typeface="Canva Sans" panose="020B0503030501040103"/>
                <a:cs typeface="Canva Sans" panose="020B0503030501040103"/>
                <a:sym typeface="Canva Sans" panose="020B0503030501040103"/>
              </a:rPr>
              <a:t>9</a:t>
            </a:r>
            <a:endParaRPr lang="en-US" sz="2400" spc="-48">
              <a:solidFill>
                <a:srgbClr val="000000"/>
              </a:solidFill>
              <a:latin typeface="Canva Sans" panose="020B0503030501040103"/>
              <a:ea typeface="Canva Sans" panose="020B0503030501040103"/>
              <a:cs typeface="Canva Sans" panose="020B0503030501040103"/>
              <a:sym typeface="Canva Sans" panose="020B0503030501040103"/>
            </a:endParaRPr>
          </a:p>
        </p:txBody>
      </p:sp>
      <p:sp>
        <p:nvSpPr>
          <p:cNvPr id="6" name="TextBox 6"/>
          <p:cNvSpPr txBox="1"/>
          <p:nvPr/>
        </p:nvSpPr>
        <p:spPr>
          <a:xfrm>
            <a:off x="325532" y="2024663"/>
            <a:ext cx="9459752" cy="7641720"/>
          </a:xfrm>
          <a:prstGeom prst="rect">
            <a:avLst/>
          </a:prstGeom>
        </p:spPr>
        <p:txBody>
          <a:bodyPr lIns="0" tIns="0" rIns="0" bIns="0" rtlCol="0" anchor="t">
            <a:spAutoFit/>
          </a:bodyPr>
          <a:lstStyle/>
          <a:p>
            <a:pPr algn="just">
              <a:lnSpc>
                <a:spcPts val="4660"/>
              </a:lnSpc>
            </a:pPr>
            <a:r>
              <a:rPr lang="en-US" sz="3325" spc="-133">
                <a:solidFill>
                  <a:srgbClr val="000000"/>
                </a:solidFill>
                <a:latin typeface="IBM Plex Serif" panose="02060503050406000203"/>
                <a:ea typeface="IBM Plex Serif" panose="02060503050406000203"/>
                <a:cs typeface="IBM Plex Serif" panose="02060503050406000203"/>
                <a:sym typeface="IBM Plex Serif" panose="02060503050406000203"/>
              </a:rPr>
              <a:t>The fingerprint-based blood group detection system offers a </a:t>
            </a:r>
            <a:r>
              <a:rPr lang="en-US" sz="3325" spc="-133">
                <a:solidFill>
                  <a:srgbClr val="000000"/>
                </a:solidFill>
                <a:latin typeface="IBM Plex Serif" panose="02060503050406000203"/>
                <a:ea typeface="IBM Plex Serif" panose="02060503050406000203"/>
                <a:cs typeface="IBM Plex Serif" panose="02060503050406000203"/>
                <a:sym typeface="IBM Plex Serif" panose="02060503050406000203"/>
              </a:rPr>
              <a:t>non-invasive, fast, and accurate alternative to traditional methods by utilizing image processing, machine learning, and a user-friendly interface. Designed for reliability, scalability, and ease of use, it is practical for applications like healthcare, emergencies, and blood donation camps. With proper testing and deployment, this system could revolutionize blood group identification, benefiting medical professionals and individuals </a:t>
            </a:r>
            <a:endParaRPr lang="en-US" sz="3325" spc="-133">
              <a:solidFill>
                <a:srgbClr val="000000"/>
              </a:solidFill>
              <a:latin typeface="IBM Plex Serif" panose="02060503050406000203"/>
              <a:ea typeface="IBM Plex Serif" panose="02060503050406000203"/>
              <a:cs typeface="IBM Plex Serif" panose="02060503050406000203"/>
              <a:sym typeface="IBM Plex Serif" panose="02060503050406000203"/>
            </a:endParaRPr>
          </a:p>
          <a:p>
            <a:pPr algn="just">
              <a:lnSpc>
                <a:spcPts val="4660"/>
              </a:lnSpc>
            </a:pPr>
            <a:r>
              <a:rPr lang="en-US" sz="3325" spc="-133">
                <a:solidFill>
                  <a:srgbClr val="000000"/>
                </a:solidFill>
                <a:latin typeface="IBM Plex Serif" panose="02060503050406000203"/>
                <a:ea typeface="IBM Plex Serif" panose="02060503050406000203"/>
                <a:cs typeface="IBM Plex Serif" panose="02060503050406000203"/>
                <a:sym typeface="IBM Plex Serif" panose="02060503050406000203"/>
              </a:rPr>
              <a:t>alike.</a:t>
            </a:r>
            <a:endParaRPr lang="en-US" sz="3325" spc="-133">
              <a:solidFill>
                <a:srgbClr val="000000"/>
              </a:solidFill>
              <a:latin typeface="IBM Plex Serif" panose="02060503050406000203"/>
              <a:ea typeface="IBM Plex Serif" panose="02060503050406000203"/>
              <a:cs typeface="IBM Plex Serif" panose="02060503050406000203"/>
              <a:sym typeface="IBM Plex Serif" panose="02060503050406000203"/>
            </a:endParaRPr>
          </a:p>
          <a:p>
            <a:pPr algn="l">
              <a:lnSpc>
                <a:spcPts val="4660"/>
              </a:lnSpc>
            </a:pPr>
          </a:p>
        </p:txBody>
      </p:sp>
      <p:sp>
        <p:nvSpPr>
          <p:cNvPr id="7" name="TextBox 7"/>
          <p:cNvSpPr txBox="1"/>
          <p:nvPr/>
        </p:nvSpPr>
        <p:spPr>
          <a:xfrm>
            <a:off x="325532" y="619709"/>
            <a:ext cx="10963021" cy="1094794"/>
          </a:xfrm>
          <a:prstGeom prst="rect">
            <a:avLst/>
          </a:prstGeom>
        </p:spPr>
        <p:txBody>
          <a:bodyPr lIns="0" tIns="0" rIns="0" bIns="0" rtlCol="0" anchor="t">
            <a:spAutoFit/>
          </a:bodyPr>
          <a:lstStyle/>
          <a:p>
            <a:pPr algn="l">
              <a:lnSpc>
                <a:spcPts val="8960"/>
              </a:lnSpc>
            </a:pPr>
            <a:r>
              <a:rPr lang="en-US" sz="6400" i="1" spc="-255">
                <a:solidFill>
                  <a:srgbClr val="000000"/>
                </a:solidFill>
                <a:latin typeface="IBM Plex Serif Italics" panose="02060503050406000203"/>
                <a:ea typeface="IBM Plex Serif Italics" panose="02060503050406000203"/>
                <a:cs typeface="IBM Plex Serif Italics" panose="02060503050406000203"/>
                <a:sym typeface="IBM Plex Serif Italics" panose="02060503050406000203"/>
              </a:rPr>
              <a:t>Conclusion</a:t>
            </a:r>
            <a:endParaRPr lang="en-US" sz="6400" i="1" spc="-255">
              <a:solidFill>
                <a:srgbClr val="000000"/>
              </a:solidFill>
              <a:latin typeface="IBM Plex Serif Italics" panose="02060503050406000203"/>
              <a:ea typeface="IBM Plex Serif Italics" panose="02060503050406000203"/>
              <a:cs typeface="IBM Plex Serif Italics" panose="02060503050406000203"/>
              <a:sym typeface="IBM Plex Serif Italics" panose="0206050305040600020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TextBox 2"/>
          <p:cNvSpPr txBox="1"/>
          <p:nvPr/>
        </p:nvSpPr>
        <p:spPr>
          <a:xfrm>
            <a:off x="2870204" y="4035928"/>
            <a:ext cx="12547592" cy="1609725"/>
          </a:xfrm>
          <a:prstGeom prst="rect">
            <a:avLst/>
          </a:prstGeom>
        </p:spPr>
        <p:txBody>
          <a:bodyPr lIns="0" tIns="0" rIns="0" bIns="0" rtlCol="0" anchor="t">
            <a:spAutoFit/>
          </a:bodyPr>
          <a:lstStyle/>
          <a:p>
            <a:pPr algn="ctr">
              <a:lnSpc>
                <a:spcPts val="12000"/>
              </a:lnSpc>
            </a:pPr>
            <a:r>
              <a:rPr lang="en-US" sz="12000" spc="-480">
                <a:solidFill>
                  <a:srgbClr val="000000"/>
                </a:solidFill>
                <a:latin typeface="IBM Plex Serif" panose="02060503050406000203"/>
                <a:ea typeface="IBM Plex Serif" panose="02060503050406000203"/>
                <a:cs typeface="IBM Plex Serif" panose="02060503050406000203"/>
                <a:sym typeface="IBM Plex Serif" panose="02060503050406000203"/>
              </a:rPr>
              <a:t>THANK YOU </a:t>
            </a:r>
            <a:endParaRPr lang="en-US" sz="12000" spc="-480">
              <a:solidFill>
                <a:srgbClr val="000000"/>
              </a:solidFill>
              <a:latin typeface="IBM Plex Serif" panose="02060503050406000203"/>
              <a:ea typeface="IBM Plex Serif" panose="02060503050406000203"/>
              <a:cs typeface="IBM Plex Serif" panose="02060503050406000203"/>
              <a:sym typeface="IBM Plex Serif" panose="02060503050406000203"/>
            </a:endParaRPr>
          </a:p>
        </p:txBody>
      </p:sp>
      <p:sp>
        <p:nvSpPr>
          <p:cNvPr id="3" name="TextBox 3"/>
          <p:cNvSpPr txBox="1"/>
          <p:nvPr/>
        </p:nvSpPr>
        <p:spPr>
          <a:xfrm>
            <a:off x="3662490" y="5847212"/>
            <a:ext cx="10963021" cy="622935"/>
          </a:xfrm>
          <a:prstGeom prst="rect">
            <a:avLst/>
          </a:prstGeom>
        </p:spPr>
        <p:txBody>
          <a:bodyPr lIns="0" tIns="0" rIns="0" bIns="0" rtlCol="0" anchor="t">
            <a:spAutoFit/>
          </a:bodyPr>
          <a:lstStyle/>
          <a:p>
            <a:pPr algn="ctr">
              <a:lnSpc>
                <a:spcPts val="5040"/>
              </a:lnSpc>
            </a:pPr>
            <a:r>
              <a:rPr lang="en-US" sz="3600" i="1" spc="-144">
                <a:solidFill>
                  <a:srgbClr val="000000"/>
                </a:solidFill>
                <a:latin typeface="IBM Plex Serif Italics" panose="02060503050406000203"/>
                <a:ea typeface="IBM Plex Serif Italics" panose="02060503050406000203"/>
                <a:cs typeface="IBM Plex Serif Italics" panose="02060503050406000203"/>
                <a:sym typeface="IBM Plex Serif Italics" panose="02060503050406000203"/>
              </a:rPr>
              <a:t>For Listening</a:t>
            </a:r>
            <a:endParaRPr lang="en-US" sz="3600" i="1" spc="-144">
              <a:solidFill>
                <a:srgbClr val="000000"/>
              </a:solidFill>
              <a:latin typeface="IBM Plex Serif Italics" panose="02060503050406000203"/>
              <a:ea typeface="IBM Plex Serif Italics" panose="02060503050406000203"/>
              <a:cs typeface="IBM Plex Serif Italics" panose="02060503050406000203"/>
              <a:sym typeface="IBM Plex Serif Italics" panose="02060503050406000203"/>
            </a:endParaRPr>
          </a:p>
        </p:txBody>
      </p:sp>
      <p:sp>
        <p:nvSpPr>
          <p:cNvPr id="4" name="Freeform 4"/>
          <p:cNvSpPr/>
          <p:nvPr/>
        </p:nvSpPr>
        <p:spPr>
          <a:xfrm>
            <a:off x="0" y="9910777"/>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1"/>
            <a:stretch>
              <a:fillRect t="-1531929" b="-1102351"/>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0" y="9910777"/>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1"/>
            <a:stretch>
              <a:fillRect t="-1531929" b="-1102351"/>
            </a:stretch>
          </a:blipFill>
        </p:spPr>
      </p:sp>
      <p:grpSp>
        <p:nvGrpSpPr>
          <p:cNvPr id="3" name="Group 3"/>
          <p:cNvGrpSpPr/>
          <p:nvPr/>
        </p:nvGrpSpPr>
        <p:grpSpPr>
          <a:xfrm rot="0">
            <a:off x="4480560" y="4025266"/>
            <a:ext cx="9326880" cy="4892881"/>
            <a:chOff x="0" y="0"/>
            <a:chExt cx="6350000" cy="3331210"/>
          </a:xfrm>
        </p:grpSpPr>
        <p:sp>
          <p:nvSpPr>
            <p:cNvPr id="4" name="Freeform 4"/>
            <p:cNvSpPr/>
            <p:nvPr/>
          </p:nvSpPr>
          <p:spPr>
            <a:xfrm>
              <a:off x="0" y="0"/>
              <a:ext cx="6350000" cy="3331210"/>
            </a:xfrm>
            <a:custGeom>
              <a:avLst/>
              <a:gdLst/>
              <a:ahLst/>
              <a:cxnLst/>
              <a:rect l="l" t="t" r="r" b="b"/>
              <a:pathLst>
                <a:path w="6350000" h="3331210">
                  <a:moveTo>
                    <a:pt x="6209030" y="0"/>
                  </a:moveTo>
                  <a:lnTo>
                    <a:pt x="140970" y="0"/>
                  </a:lnTo>
                  <a:cubicBezTo>
                    <a:pt x="63500" y="0"/>
                    <a:pt x="0" y="62230"/>
                    <a:pt x="0" y="138430"/>
                  </a:cubicBezTo>
                  <a:lnTo>
                    <a:pt x="0" y="3192780"/>
                  </a:lnTo>
                  <a:cubicBezTo>
                    <a:pt x="0" y="3268980"/>
                    <a:pt x="63500" y="3331210"/>
                    <a:pt x="140970" y="3331210"/>
                  </a:cubicBezTo>
                  <a:lnTo>
                    <a:pt x="6209030" y="3331210"/>
                  </a:lnTo>
                  <a:cubicBezTo>
                    <a:pt x="6286500" y="3331210"/>
                    <a:pt x="6350000" y="3268980"/>
                    <a:pt x="6350000" y="3192780"/>
                  </a:cubicBezTo>
                  <a:lnTo>
                    <a:pt x="6350000" y="138430"/>
                  </a:lnTo>
                  <a:cubicBezTo>
                    <a:pt x="6350000" y="62230"/>
                    <a:pt x="6286500" y="0"/>
                    <a:pt x="6209030" y="0"/>
                  </a:cubicBezTo>
                  <a:close/>
                </a:path>
              </a:pathLst>
            </a:custGeom>
            <a:blipFill>
              <a:blip r:embed="rId2"/>
              <a:stretch>
                <a:fillRect t="-13500" b="-13500"/>
              </a:stretch>
            </a:blipFill>
          </p:spPr>
        </p:sp>
      </p:grpSp>
      <p:sp>
        <p:nvSpPr>
          <p:cNvPr id="5" name="TextBox 5"/>
          <p:cNvSpPr txBox="1"/>
          <p:nvPr/>
        </p:nvSpPr>
        <p:spPr>
          <a:xfrm>
            <a:off x="479296" y="1049938"/>
            <a:ext cx="17329408" cy="2701294"/>
          </a:xfrm>
          <a:prstGeom prst="rect">
            <a:avLst/>
          </a:prstGeom>
        </p:spPr>
        <p:txBody>
          <a:bodyPr lIns="0" tIns="0" rIns="0" bIns="0" rtlCol="0" anchor="t">
            <a:spAutoFit/>
          </a:bodyPr>
          <a:lstStyle/>
          <a:p>
            <a:pPr algn="ctr">
              <a:lnSpc>
                <a:spcPts val="10385"/>
              </a:lnSpc>
            </a:pPr>
            <a:r>
              <a:rPr lang="en-US" sz="10385" spc="-415">
                <a:solidFill>
                  <a:srgbClr val="36211B"/>
                </a:solidFill>
                <a:latin typeface="IBM Plex Serif" panose="02060503050406000203"/>
                <a:ea typeface="IBM Plex Serif" panose="02060503050406000203"/>
                <a:cs typeface="IBM Plex Serif" panose="02060503050406000203"/>
                <a:sym typeface="IBM Plex Serif" panose="02060503050406000203"/>
              </a:rPr>
              <a:t>BLOOD GROUP DETECTION USING FINGERPRINT </a:t>
            </a:r>
            <a:endParaRPr lang="en-US" sz="10385" spc="-415">
              <a:solidFill>
                <a:srgbClr val="36211B"/>
              </a:solidFill>
              <a:latin typeface="IBM Plex Serif" panose="02060503050406000203"/>
              <a:ea typeface="IBM Plex Serif" panose="02060503050406000203"/>
              <a:cs typeface="IBM Plex Serif" panose="02060503050406000203"/>
              <a:sym typeface="IBM Plex Serif" panose="020605030504060002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AutoShape 2"/>
          <p:cNvSpPr/>
          <p:nvPr/>
        </p:nvSpPr>
        <p:spPr>
          <a:xfrm>
            <a:off x="1155827" y="9253537"/>
            <a:ext cx="5588773" cy="0"/>
          </a:xfrm>
          <a:prstGeom prst="line">
            <a:avLst/>
          </a:prstGeom>
          <a:ln w="9525" cap="flat">
            <a:solidFill>
              <a:srgbClr val="000000"/>
            </a:solidFill>
            <a:prstDash val="solid"/>
            <a:headEnd type="none" w="sm" len="sm"/>
            <a:tailEnd type="none" w="sm" len="sm"/>
          </a:ln>
        </p:spPr>
      </p:sp>
      <p:sp>
        <p:nvSpPr>
          <p:cNvPr id="3" name="Freeform 3"/>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1"/>
            <a:stretch>
              <a:fillRect t="-1531929" b="-1102351"/>
            </a:stretch>
          </a:blipFill>
        </p:spPr>
      </p:sp>
      <p:grpSp>
        <p:nvGrpSpPr>
          <p:cNvPr id="4" name="Group 4"/>
          <p:cNvGrpSpPr/>
          <p:nvPr/>
        </p:nvGrpSpPr>
        <p:grpSpPr>
          <a:xfrm rot="0">
            <a:off x="724371" y="2226475"/>
            <a:ext cx="6366139" cy="6366139"/>
            <a:chOff x="0" y="0"/>
            <a:chExt cx="8488185" cy="8488185"/>
          </a:xfrm>
        </p:grpSpPr>
        <p:sp>
          <p:nvSpPr>
            <p:cNvPr id="5" name="Freeform 5"/>
            <p:cNvSpPr/>
            <p:nvPr/>
          </p:nvSpPr>
          <p:spPr>
            <a:xfrm>
              <a:off x="0" y="0"/>
              <a:ext cx="8488185" cy="8488185"/>
            </a:xfrm>
            <a:custGeom>
              <a:avLst/>
              <a:gdLst/>
              <a:ahLst/>
              <a:cxnLst/>
              <a:rect l="l" t="t" r="r" b="b"/>
              <a:pathLst>
                <a:path w="8488185" h="8488185">
                  <a:moveTo>
                    <a:pt x="0" y="0"/>
                  </a:moveTo>
                  <a:lnTo>
                    <a:pt x="8488185" y="0"/>
                  </a:lnTo>
                  <a:lnTo>
                    <a:pt x="8488185" y="8488185"/>
                  </a:lnTo>
                  <a:lnTo>
                    <a:pt x="0" y="8488185"/>
                  </a:lnTo>
                  <a:lnTo>
                    <a:pt x="0" y="0"/>
                  </a:lnTo>
                  <a:close/>
                </a:path>
              </a:pathLst>
            </a:custGeom>
            <a:blipFill>
              <a:blip r:embed="rId2"/>
              <a:stretch>
                <a:fillRect/>
              </a:stretch>
            </a:blipFill>
          </p:spPr>
        </p:sp>
        <p:sp>
          <p:nvSpPr>
            <p:cNvPr id="6" name="Freeform 6"/>
            <p:cNvSpPr/>
            <p:nvPr/>
          </p:nvSpPr>
          <p:spPr>
            <a:xfrm>
              <a:off x="969800" y="1760270"/>
              <a:ext cx="6548585" cy="6548585"/>
            </a:xfrm>
            <a:custGeom>
              <a:avLst/>
              <a:gdLst/>
              <a:ahLst/>
              <a:cxnLst/>
              <a:rect l="l" t="t" r="r" b="b"/>
              <a:pathLst>
                <a:path w="6548585" h="6548585">
                  <a:moveTo>
                    <a:pt x="0" y="0"/>
                  </a:moveTo>
                  <a:lnTo>
                    <a:pt x="6548585" y="0"/>
                  </a:lnTo>
                  <a:lnTo>
                    <a:pt x="6548585" y="6548584"/>
                  </a:lnTo>
                  <a:lnTo>
                    <a:pt x="0" y="6548584"/>
                  </a:lnTo>
                  <a:lnTo>
                    <a:pt x="0" y="0"/>
                  </a:lnTo>
                  <a:close/>
                </a:path>
              </a:pathLst>
            </a:custGeom>
            <a:blipFill>
              <a:blip r:embed="rId3"/>
              <a:stretch>
                <a:fillRect/>
              </a:stretch>
            </a:blipFill>
          </p:spPr>
        </p:sp>
      </p:grpSp>
      <p:sp>
        <p:nvSpPr>
          <p:cNvPr id="7" name="Freeform 7"/>
          <p:cNvSpPr/>
          <p:nvPr/>
        </p:nvSpPr>
        <p:spPr>
          <a:xfrm>
            <a:off x="7793780" y="2423232"/>
            <a:ext cx="10093735" cy="5972624"/>
          </a:xfrm>
          <a:custGeom>
            <a:avLst/>
            <a:gdLst/>
            <a:ahLst/>
            <a:cxnLst/>
            <a:rect l="l" t="t" r="r" b="b"/>
            <a:pathLst>
              <a:path w="10093735" h="5972624">
                <a:moveTo>
                  <a:pt x="0" y="0"/>
                </a:moveTo>
                <a:lnTo>
                  <a:pt x="10093735" y="0"/>
                </a:lnTo>
                <a:lnTo>
                  <a:pt x="10093735" y="5972624"/>
                </a:lnTo>
                <a:lnTo>
                  <a:pt x="0" y="5972624"/>
                </a:lnTo>
                <a:lnTo>
                  <a:pt x="0" y="0"/>
                </a:lnTo>
                <a:close/>
              </a:path>
            </a:pathLst>
          </a:custGeom>
          <a:blipFill>
            <a:blip r:embed="rId4"/>
            <a:stretch>
              <a:fillRect/>
            </a:stretch>
          </a:blipFill>
        </p:spPr>
      </p:sp>
      <p:sp>
        <p:nvSpPr>
          <p:cNvPr id="8" name="TextBox 8"/>
          <p:cNvSpPr txBox="1"/>
          <p:nvPr/>
        </p:nvSpPr>
        <p:spPr>
          <a:xfrm>
            <a:off x="15160864" y="8862060"/>
            <a:ext cx="2098436" cy="396240"/>
          </a:xfrm>
          <a:prstGeom prst="rect">
            <a:avLst/>
          </a:prstGeom>
        </p:spPr>
        <p:txBody>
          <a:bodyPr lIns="0" tIns="0" rIns="0" bIns="0" rtlCol="0" anchor="t">
            <a:spAutoFit/>
          </a:bodyPr>
          <a:lstStyle/>
          <a:p>
            <a:pPr algn="r">
              <a:lnSpc>
                <a:spcPts val="3360"/>
              </a:lnSpc>
            </a:pPr>
            <a:r>
              <a:rPr lang="en-US" sz="2400" spc="-48">
                <a:solidFill>
                  <a:srgbClr val="000000"/>
                </a:solidFill>
                <a:latin typeface="Canva Sans" panose="020B0503030501040103"/>
                <a:ea typeface="Canva Sans" panose="020B0503030501040103"/>
                <a:cs typeface="Canva Sans" panose="020B0503030501040103"/>
                <a:sym typeface="Canva Sans" panose="020B0503030501040103"/>
              </a:rPr>
              <a:t>2</a:t>
            </a:r>
            <a:endParaRPr lang="en-US" sz="2400" spc="-48">
              <a:solidFill>
                <a:srgbClr val="000000"/>
              </a:solidFill>
              <a:latin typeface="Canva Sans" panose="020B0503030501040103"/>
              <a:ea typeface="Canva Sans" panose="020B0503030501040103"/>
              <a:cs typeface="Canva Sans" panose="020B0503030501040103"/>
              <a:sym typeface="Canva Sans" panose="020B0503030501040103"/>
            </a:endParaRPr>
          </a:p>
        </p:txBody>
      </p:sp>
      <p:sp>
        <p:nvSpPr>
          <p:cNvPr id="9" name="TextBox 9"/>
          <p:cNvSpPr txBox="1"/>
          <p:nvPr/>
        </p:nvSpPr>
        <p:spPr>
          <a:xfrm>
            <a:off x="1263089" y="904875"/>
            <a:ext cx="10963021" cy="1094794"/>
          </a:xfrm>
          <a:prstGeom prst="rect">
            <a:avLst/>
          </a:prstGeom>
        </p:spPr>
        <p:txBody>
          <a:bodyPr lIns="0" tIns="0" rIns="0" bIns="0" rtlCol="0" anchor="t">
            <a:spAutoFit/>
          </a:bodyPr>
          <a:lstStyle/>
          <a:p>
            <a:pPr algn="l">
              <a:lnSpc>
                <a:spcPts val="8960"/>
              </a:lnSpc>
            </a:pPr>
            <a:r>
              <a:rPr lang="en-US" sz="6400" i="1" spc="-255">
                <a:solidFill>
                  <a:srgbClr val="000000"/>
                </a:solidFill>
                <a:latin typeface="IBM Plex Serif Italics" panose="02060503050406000203"/>
                <a:ea typeface="IBM Plex Serif Italics" panose="02060503050406000203"/>
                <a:cs typeface="IBM Plex Serif Italics" panose="02060503050406000203"/>
                <a:sym typeface="IBM Plex Serif Italics" panose="02060503050406000203"/>
              </a:rPr>
              <a:t>Abstract</a:t>
            </a:r>
            <a:endParaRPr lang="en-US" sz="6400" i="1" spc="-255">
              <a:solidFill>
                <a:srgbClr val="000000"/>
              </a:solidFill>
              <a:latin typeface="IBM Plex Serif Italics" panose="02060503050406000203"/>
              <a:ea typeface="IBM Plex Serif Italics" panose="02060503050406000203"/>
              <a:cs typeface="IBM Plex Serif Italics" panose="02060503050406000203"/>
              <a:sym typeface="IBM Plex Serif Italics" panose="020605030504060002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1"/>
            <a:stretch>
              <a:fillRect t="-1531929" b="-1102351"/>
            </a:stretch>
          </a:blipFill>
        </p:spPr>
      </p:sp>
      <p:sp>
        <p:nvSpPr>
          <p:cNvPr id="3" name="Freeform 3"/>
          <p:cNvSpPr/>
          <p:nvPr/>
        </p:nvSpPr>
        <p:spPr>
          <a:xfrm>
            <a:off x="11991721" y="1496084"/>
            <a:ext cx="6296279" cy="4154955"/>
          </a:xfrm>
          <a:custGeom>
            <a:avLst/>
            <a:gdLst/>
            <a:ahLst/>
            <a:cxnLst/>
            <a:rect l="l" t="t" r="r" b="b"/>
            <a:pathLst>
              <a:path w="6296279" h="4154955">
                <a:moveTo>
                  <a:pt x="0" y="0"/>
                </a:moveTo>
                <a:lnTo>
                  <a:pt x="6296279" y="0"/>
                </a:lnTo>
                <a:lnTo>
                  <a:pt x="6296279" y="4154955"/>
                </a:lnTo>
                <a:lnTo>
                  <a:pt x="0" y="4154955"/>
                </a:lnTo>
                <a:lnTo>
                  <a:pt x="0" y="0"/>
                </a:lnTo>
                <a:close/>
              </a:path>
            </a:pathLst>
          </a:custGeom>
          <a:blipFill>
            <a:blip r:embed="rId2"/>
            <a:stretch>
              <a:fillRect/>
            </a:stretch>
          </a:blipFill>
        </p:spPr>
      </p:sp>
      <p:sp>
        <p:nvSpPr>
          <p:cNvPr id="4" name="Freeform 4"/>
          <p:cNvSpPr/>
          <p:nvPr/>
        </p:nvSpPr>
        <p:spPr>
          <a:xfrm>
            <a:off x="11991721" y="5651039"/>
            <a:ext cx="6296279" cy="4167960"/>
          </a:xfrm>
          <a:custGeom>
            <a:avLst/>
            <a:gdLst/>
            <a:ahLst/>
            <a:cxnLst/>
            <a:rect l="l" t="t" r="r" b="b"/>
            <a:pathLst>
              <a:path w="6296279" h="4167960">
                <a:moveTo>
                  <a:pt x="0" y="0"/>
                </a:moveTo>
                <a:lnTo>
                  <a:pt x="6296279" y="0"/>
                </a:lnTo>
                <a:lnTo>
                  <a:pt x="6296279" y="4167960"/>
                </a:lnTo>
                <a:lnTo>
                  <a:pt x="0" y="4167960"/>
                </a:lnTo>
                <a:lnTo>
                  <a:pt x="0" y="0"/>
                </a:lnTo>
                <a:close/>
              </a:path>
            </a:pathLst>
          </a:custGeom>
          <a:blipFill>
            <a:blip r:embed="rId3"/>
            <a:stretch>
              <a:fillRect/>
            </a:stretch>
          </a:blipFill>
        </p:spPr>
      </p:sp>
      <p:sp>
        <p:nvSpPr>
          <p:cNvPr id="5" name="TextBox 5"/>
          <p:cNvSpPr txBox="1"/>
          <p:nvPr/>
        </p:nvSpPr>
        <p:spPr>
          <a:xfrm>
            <a:off x="1028700" y="1741170"/>
            <a:ext cx="10963021" cy="1094794"/>
          </a:xfrm>
          <a:prstGeom prst="rect">
            <a:avLst/>
          </a:prstGeom>
        </p:spPr>
        <p:txBody>
          <a:bodyPr lIns="0" tIns="0" rIns="0" bIns="0" rtlCol="0" anchor="t">
            <a:spAutoFit/>
          </a:bodyPr>
          <a:lstStyle/>
          <a:p>
            <a:pPr algn="l">
              <a:lnSpc>
                <a:spcPts val="8960"/>
              </a:lnSpc>
            </a:pPr>
            <a:r>
              <a:rPr lang="en-US" sz="6400" i="1" spc="-255">
                <a:solidFill>
                  <a:srgbClr val="000000"/>
                </a:solidFill>
                <a:latin typeface="IBM Plex Serif Italics" panose="02060503050406000203"/>
                <a:ea typeface="IBM Plex Serif Italics" panose="02060503050406000203"/>
                <a:cs typeface="IBM Plex Serif Italics" panose="02060503050406000203"/>
                <a:sym typeface="IBM Plex Serif Italics" panose="02060503050406000203"/>
              </a:rPr>
              <a:t>Literature  Review.</a:t>
            </a:r>
            <a:endParaRPr lang="en-US" sz="6400" i="1" spc="-255">
              <a:solidFill>
                <a:srgbClr val="000000"/>
              </a:solidFill>
              <a:latin typeface="IBM Plex Serif Italics" panose="02060503050406000203"/>
              <a:ea typeface="IBM Plex Serif Italics" panose="02060503050406000203"/>
              <a:cs typeface="IBM Plex Serif Italics" panose="02060503050406000203"/>
              <a:sym typeface="IBM Plex Serif Italics" panose="02060503050406000203"/>
            </a:endParaRPr>
          </a:p>
        </p:txBody>
      </p:sp>
      <p:sp>
        <p:nvSpPr>
          <p:cNvPr id="6" name="TextBox 6"/>
          <p:cNvSpPr txBox="1"/>
          <p:nvPr/>
        </p:nvSpPr>
        <p:spPr>
          <a:xfrm>
            <a:off x="1028700" y="3048011"/>
            <a:ext cx="8115300" cy="3118643"/>
          </a:xfrm>
          <a:prstGeom prst="rect">
            <a:avLst/>
          </a:prstGeom>
        </p:spPr>
        <p:txBody>
          <a:bodyPr lIns="0" tIns="0" rIns="0" bIns="0" rtlCol="0" anchor="t">
            <a:spAutoFit/>
          </a:bodyPr>
          <a:lstStyle/>
          <a:p>
            <a:pPr algn="l">
              <a:lnSpc>
                <a:spcPts val="3590"/>
              </a:lnSpc>
            </a:pPr>
            <a:r>
              <a:rPr lang="en-US" sz="2565" spc="-51">
                <a:solidFill>
                  <a:srgbClr val="000000"/>
                </a:solidFill>
                <a:latin typeface="Canva Sans" panose="020B0503030501040103"/>
                <a:ea typeface="Canva Sans" panose="020B0503030501040103"/>
                <a:cs typeface="Canva Sans" panose="020B0503030501040103"/>
                <a:sym typeface="Canva Sans" panose="020B0503030501040103"/>
              </a:rPr>
              <a:t>  - Jashwanth Sai Ganta., Dr. Mohana Roopa Y., Mary Rishitha, R. (2024).</a:t>
            </a:r>
            <a:r>
              <a:rPr lang="en-US" sz="2565" b="1" spc="-51">
                <a:solidFill>
                  <a:srgbClr val="000000"/>
                </a:solidFill>
                <a:latin typeface="Canva Sans Bold" panose="020B0803030501040103"/>
                <a:ea typeface="Canva Sans Bold" panose="020B0803030501040103"/>
                <a:cs typeface="Canva Sans Bold" panose="020B0803030501040103"/>
                <a:sym typeface="Canva Sans Bold" panose="020B0803030501040103"/>
              </a:rPr>
              <a:t>BloodGroup Detection Using Image Processing and Deep Learning</a:t>
            </a:r>
            <a:r>
              <a:rPr lang="en-US" sz="2565" spc="-51">
                <a:solidFill>
                  <a:srgbClr val="000000"/>
                </a:solidFill>
                <a:latin typeface="Canva Sans" panose="020B0503030501040103"/>
                <a:ea typeface="Canva Sans" panose="020B0503030501040103"/>
                <a:cs typeface="Canva Sans" panose="020B0503030501040103"/>
                <a:sym typeface="Canva Sans" panose="020B0503030501040103"/>
              </a:rPr>
              <a:t>. International Research Journal of Engineering and Technology (IRJET), 11(4). Retrieved from https://www.irjet.net/archives/V11/i4/IRJET-V11I416.pdf</a:t>
            </a:r>
            <a:endParaRPr lang="en-US" sz="2565" spc="-51">
              <a:solidFill>
                <a:srgbClr val="000000"/>
              </a:solidFill>
              <a:latin typeface="Canva Sans" panose="020B0503030501040103"/>
              <a:ea typeface="Canva Sans" panose="020B0503030501040103"/>
              <a:cs typeface="Canva Sans" panose="020B0503030501040103"/>
              <a:sym typeface="Canva Sans" panose="020B0503030501040103"/>
            </a:endParaRPr>
          </a:p>
        </p:txBody>
      </p:sp>
      <p:sp>
        <p:nvSpPr>
          <p:cNvPr id="7" name="TextBox 7"/>
          <p:cNvSpPr txBox="1"/>
          <p:nvPr/>
        </p:nvSpPr>
        <p:spPr>
          <a:xfrm>
            <a:off x="15160864" y="8862060"/>
            <a:ext cx="2098436" cy="396240"/>
          </a:xfrm>
          <a:prstGeom prst="rect">
            <a:avLst/>
          </a:prstGeom>
        </p:spPr>
        <p:txBody>
          <a:bodyPr lIns="0" tIns="0" rIns="0" bIns="0" rtlCol="0" anchor="t">
            <a:spAutoFit/>
          </a:bodyPr>
          <a:lstStyle/>
          <a:p>
            <a:pPr algn="r">
              <a:lnSpc>
                <a:spcPts val="3360"/>
              </a:lnSpc>
            </a:pPr>
            <a:r>
              <a:rPr lang="en-US" sz="2400" spc="-48">
                <a:solidFill>
                  <a:srgbClr val="000000"/>
                </a:solidFill>
                <a:latin typeface="Canva Sans" panose="020B0503030501040103"/>
                <a:ea typeface="Canva Sans" panose="020B0503030501040103"/>
                <a:cs typeface="Canva Sans" panose="020B0503030501040103"/>
                <a:sym typeface="Canva Sans" panose="020B0503030501040103"/>
              </a:rPr>
              <a:t>3</a:t>
            </a:r>
            <a:endParaRPr lang="en-US" sz="2400" spc="-48">
              <a:solidFill>
                <a:srgbClr val="000000"/>
              </a:solidFill>
              <a:latin typeface="Canva Sans" panose="020B0503030501040103"/>
              <a:ea typeface="Canva Sans" panose="020B0503030501040103"/>
              <a:cs typeface="Canva Sans" panose="020B0503030501040103"/>
              <a:sym typeface="Canva Sans" panose="020B0503030501040103"/>
            </a:endParaRPr>
          </a:p>
        </p:txBody>
      </p:sp>
      <p:sp>
        <p:nvSpPr>
          <p:cNvPr id="8" name="TextBox 8"/>
          <p:cNvSpPr txBox="1"/>
          <p:nvPr/>
        </p:nvSpPr>
        <p:spPr>
          <a:xfrm>
            <a:off x="1028700" y="7272271"/>
            <a:ext cx="9209117" cy="877870"/>
          </a:xfrm>
          <a:prstGeom prst="rect">
            <a:avLst/>
          </a:prstGeom>
        </p:spPr>
        <p:txBody>
          <a:bodyPr lIns="0" tIns="0" rIns="0" bIns="0" rtlCol="0" anchor="t">
            <a:spAutoFit/>
          </a:bodyPr>
          <a:lstStyle/>
          <a:p>
            <a:pPr algn="l">
              <a:lnSpc>
                <a:spcPts val="3590"/>
              </a:lnSpc>
            </a:pPr>
            <a:r>
              <a:rPr lang="en-US" sz="2565" spc="-51">
                <a:solidFill>
                  <a:srgbClr val="000000"/>
                </a:solidFill>
                <a:latin typeface="Canva Sans" panose="020B0503030501040103"/>
                <a:ea typeface="Canva Sans" panose="020B0503030501040103"/>
                <a:cs typeface="Canva Sans" panose="020B0503030501040103"/>
                <a:sym typeface="Canva Sans" panose="020B0503030501040103"/>
              </a:rPr>
              <a:t>T. Ratnamala and M. Y. Hussain, “</a:t>
            </a:r>
            <a:r>
              <a:rPr lang="en-US" sz="2565" b="1" spc="-51">
                <a:solidFill>
                  <a:srgbClr val="000000"/>
                </a:solidFill>
                <a:latin typeface="Canva Sans Bold" panose="020B0803030501040103"/>
                <a:ea typeface="Canva Sans Bold" panose="020B0803030501040103"/>
                <a:cs typeface="Canva Sans Bold" panose="020B0803030501040103"/>
                <a:sym typeface="Canva Sans Bold" panose="020B0803030501040103"/>
              </a:rPr>
              <a:t>Blood Group Detection Using Image Processing</a:t>
            </a:r>
            <a:r>
              <a:rPr lang="en-US" sz="2565" spc="-51">
                <a:solidFill>
                  <a:srgbClr val="000000"/>
                </a:solidFill>
                <a:latin typeface="Canva Sans" panose="020B0503030501040103"/>
                <a:ea typeface="Canva Sans" panose="020B0503030501040103"/>
                <a:cs typeface="Canva Sans" panose="020B0503030501040103"/>
                <a:sym typeface="Canva Sans" panose="020B0503030501040103"/>
              </a:rPr>
              <a:t>,”.</a:t>
            </a:r>
            <a:endParaRPr lang="en-US" sz="2565" spc="-51">
              <a:solidFill>
                <a:srgbClr val="000000"/>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1"/>
            <a:stretch>
              <a:fillRect t="-1531929" b="-1102351"/>
            </a:stretch>
          </a:blipFill>
        </p:spPr>
      </p:sp>
      <p:sp>
        <p:nvSpPr>
          <p:cNvPr id="3" name="Freeform 3"/>
          <p:cNvSpPr/>
          <p:nvPr/>
        </p:nvSpPr>
        <p:spPr>
          <a:xfrm>
            <a:off x="11991721" y="1496084"/>
            <a:ext cx="6296279" cy="4154955"/>
          </a:xfrm>
          <a:custGeom>
            <a:avLst/>
            <a:gdLst/>
            <a:ahLst/>
            <a:cxnLst/>
            <a:rect l="l" t="t" r="r" b="b"/>
            <a:pathLst>
              <a:path w="6296279" h="4154955">
                <a:moveTo>
                  <a:pt x="0" y="0"/>
                </a:moveTo>
                <a:lnTo>
                  <a:pt x="6296279" y="0"/>
                </a:lnTo>
                <a:lnTo>
                  <a:pt x="6296279" y="4154955"/>
                </a:lnTo>
                <a:lnTo>
                  <a:pt x="0" y="4154955"/>
                </a:lnTo>
                <a:lnTo>
                  <a:pt x="0" y="0"/>
                </a:lnTo>
                <a:close/>
              </a:path>
            </a:pathLst>
          </a:custGeom>
          <a:blipFill>
            <a:blip r:embed="rId2"/>
            <a:stretch>
              <a:fillRect/>
            </a:stretch>
          </a:blipFill>
        </p:spPr>
      </p:sp>
      <p:sp>
        <p:nvSpPr>
          <p:cNvPr id="4" name="Freeform 4"/>
          <p:cNvSpPr/>
          <p:nvPr/>
        </p:nvSpPr>
        <p:spPr>
          <a:xfrm>
            <a:off x="11991721" y="5651039"/>
            <a:ext cx="6296279" cy="4167960"/>
          </a:xfrm>
          <a:custGeom>
            <a:avLst/>
            <a:gdLst/>
            <a:ahLst/>
            <a:cxnLst/>
            <a:rect l="l" t="t" r="r" b="b"/>
            <a:pathLst>
              <a:path w="6296279" h="4167960">
                <a:moveTo>
                  <a:pt x="0" y="0"/>
                </a:moveTo>
                <a:lnTo>
                  <a:pt x="6296279" y="0"/>
                </a:lnTo>
                <a:lnTo>
                  <a:pt x="6296279" y="4167960"/>
                </a:lnTo>
                <a:lnTo>
                  <a:pt x="0" y="4167960"/>
                </a:lnTo>
                <a:lnTo>
                  <a:pt x="0" y="0"/>
                </a:lnTo>
                <a:close/>
              </a:path>
            </a:pathLst>
          </a:custGeom>
          <a:blipFill>
            <a:blip r:embed="rId3"/>
            <a:stretch>
              <a:fillRect/>
            </a:stretch>
          </a:blipFill>
        </p:spPr>
      </p:sp>
      <p:sp>
        <p:nvSpPr>
          <p:cNvPr id="5" name="TextBox 5"/>
          <p:cNvSpPr txBox="1"/>
          <p:nvPr/>
        </p:nvSpPr>
        <p:spPr>
          <a:xfrm>
            <a:off x="1028700" y="1741170"/>
            <a:ext cx="10963021" cy="1094794"/>
          </a:xfrm>
          <a:prstGeom prst="rect">
            <a:avLst/>
          </a:prstGeom>
        </p:spPr>
        <p:txBody>
          <a:bodyPr lIns="0" tIns="0" rIns="0" bIns="0" rtlCol="0" anchor="t">
            <a:spAutoFit/>
          </a:bodyPr>
          <a:lstStyle/>
          <a:p>
            <a:pPr algn="l">
              <a:lnSpc>
                <a:spcPts val="8960"/>
              </a:lnSpc>
            </a:pPr>
            <a:r>
              <a:rPr lang="en-US" sz="6400" i="1" spc="-255">
                <a:solidFill>
                  <a:srgbClr val="000000"/>
                </a:solidFill>
                <a:latin typeface="IBM Plex Serif Italics" panose="02060503050406000203"/>
                <a:ea typeface="IBM Plex Serif Italics" panose="02060503050406000203"/>
                <a:cs typeface="IBM Plex Serif Italics" panose="02060503050406000203"/>
                <a:sym typeface="IBM Plex Serif Italics" panose="02060503050406000203"/>
              </a:rPr>
              <a:t>Literature  Review.</a:t>
            </a:r>
            <a:endParaRPr lang="en-US" sz="6400" i="1" spc="-255">
              <a:solidFill>
                <a:srgbClr val="000000"/>
              </a:solidFill>
              <a:latin typeface="IBM Plex Serif Italics" panose="02060503050406000203"/>
              <a:ea typeface="IBM Plex Serif Italics" panose="02060503050406000203"/>
              <a:cs typeface="IBM Plex Serif Italics" panose="02060503050406000203"/>
              <a:sym typeface="IBM Plex Serif Italics" panose="02060503050406000203"/>
            </a:endParaRPr>
          </a:p>
        </p:txBody>
      </p:sp>
      <p:sp>
        <p:nvSpPr>
          <p:cNvPr id="6" name="TextBox 6"/>
          <p:cNvSpPr txBox="1"/>
          <p:nvPr/>
        </p:nvSpPr>
        <p:spPr>
          <a:xfrm>
            <a:off x="1028700" y="3038486"/>
            <a:ext cx="10117435" cy="1099974"/>
          </a:xfrm>
          <a:prstGeom prst="rect">
            <a:avLst/>
          </a:prstGeom>
        </p:spPr>
        <p:txBody>
          <a:bodyPr lIns="0" tIns="0" rIns="0" bIns="0" rtlCol="0" anchor="t">
            <a:spAutoFit/>
          </a:bodyPr>
          <a:lstStyle/>
          <a:p>
            <a:pPr algn="l">
              <a:lnSpc>
                <a:spcPts val="4475"/>
              </a:lnSpc>
            </a:pPr>
            <a:r>
              <a:rPr lang="en-US" sz="3200" spc="-63">
                <a:solidFill>
                  <a:srgbClr val="000000"/>
                </a:solidFill>
                <a:latin typeface="Canva Sans" panose="020B0503030501040103"/>
                <a:ea typeface="Canva Sans" panose="020B0503030501040103"/>
                <a:cs typeface="Canva Sans" panose="020B0503030501040103"/>
                <a:sym typeface="Canva Sans" panose="020B0503030501040103"/>
              </a:rPr>
              <a:t>V. Patil and D. R. Ingle, “</a:t>
            </a:r>
            <a:r>
              <a:rPr lang="en-US" sz="3200" b="1" spc="-63">
                <a:solidFill>
                  <a:srgbClr val="000000"/>
                </a:solidFill>
                <a:latin typeface="Canva Sans Bold" panose="020B0803030501040103"/>
                <a:ea typeface="Canva Sans Bold" panose="020B0803030501040103"/>
                <a:cs typeface="Canva Sans Bold" panose="020B0803030501040103"/>
                <a:sym typeface="Canva Sans Bold" panose="020B0803030501040103"/>
              </a:rPr>
              <a:t>Correlation of Blood and Lifestyle: Analysis Through Fingerprint Patterns</a:t>
            </a:r>
            <a:r>
              <a:rPr lang="en-US" sz="3200" spc="-63">
                <a:solidFill>
                  <a:srgbClr val="000000"/>
                </a:solidFill>
                <a:latin typeface="Canva Sans" panose="020B0503030501040103"/>
                <a:ea typeface="Canva Sans" panose="020B0503030501040103"/>
                <a:cs typeface="Canva Sans" panose="020B0503030501040103"/>
                <a:sym typeface="Canva Sans" panose="020B0503030501040103"/>
              </a:rPr>
              <a:t>,” </a:t>
            </a:r>
            <a:endParaRPr lang="en-US" sz="3200" spc="-63">
              <a:solidFill>
                <a:srgbClr val="000000"/>
              </a:solidFill>
              <a:latin typeface="Canva Sans" panose="020B0503030501040103"/>
              <a:ea typeface="Canva Sans" panose="020B0503030501040103"/>
              <a:cs typeface="Canva Sans" panose="020B0503030501040103"/>
              <a:sym typeface="Canva Sans" panose="020B0503030501040103"/>
            </a:endParaRPr>
          </a:p>
        </p:txBody>
      </p:sp>
      <p:sp>
        <p:nvSpPr>
          <p:cNvPr id="7" name="TextBox 7"/>
          <p:cNvSpPr txBox="1"/>
          <p:nvPr/>
        </p:nvSpPr>
        <p:spPr>
          <a:xfrm>
            <a:off x="15160864" y="8862060"/>
            <a:ext cx="2098436" cy="396240"/>
          </a:xfrm>
          <a:prstGeom prst="rect">
            <a:avLst/>
          </a:prstGeom>
        </p:spPr>
        <p:txBody>
          <a:bodyPr lIns="0" tIns="0" rIns="0" bIns="0" rtlCol="0" anchor="t">
            <a:spAutoFit/>
          </a:bodyPr>
          <a:lstStyle/>
          <a:p>
            <a:pPr algn="r">
              <a:lnSpc>
                <a:spcPts val="3360"/>
              </a:lnSpc>
            </a:pPr>
            <a:r>
              <a:rPr lang="en-US" sz="2400" spc="-48">
                <a:solidFill>
                  <a:srgbClr val="000000"/>
                </a:solidFill>
                <a:latin typeface="Canva Sans" panose="020B0503030501040103"/>
                <a:ea typeface="Canva Sans" panose="020B0503030501040103"/>
                <a:cs typeface="Canva Sans" panose="020B0503030501040103"/>
                <a:sym typeface="Canva Sans" panose="020B0503030501040103"/>
              </a:rPr>
              <a:t>3</a:t>
            </a:r>
            <a:endParaRPr lang="en-US" sz="2400" spc="-48">
              <a:solidFill>
                <a:srgbClr val="000000"/>
              </a:solidFill>
              <a:latin typeface="Canva Sans" panose="020B0503030501040103"/>
              <a:ea typeface="Canva Sans" panose="020B0503030501040103"/>
              <a:cs typeface="Canva Sans" panose="020B0503030501040103"/>
              <a:sym typeface="Canva Sans" panose="020B0503030501040103"/>
            </a:endParaRPr>
          </a:p>
        </p:txBody>
      </p:sp>
      <p:sp>
        <p:nvSpPr>
          <p:cNvPr id="8" name="TextBox 8"/>
          <p:cNvSpPr txBox="1"/>
          <p:nvPr/>
        </p:nvSpPr>
        <p:spPr>
          <a:xfrm>
            <a:off x="1028700" y="6635045"/>
            <a:ext cx="10117435" cy="1099974"/>
          </a:xfrm>
          <a:prstGeom prst="rect">
            <a:avLst/>
          </a:prstGeom>
        </p:spPr>
        <p:txBody>
          <a:bodyPr lIns="0" tIns="0" rIns="0" bIns="0" rtlCol="0" anchor="t">
            <a:spAutoFit/>
          </a:bodyPr>
          <a:lstStyle/>
          <a:p>
            <a:pPr algn="l">
              <a:lnSpc>
                <a:spcPts val="4475"/>
              </a:lnSpc>
            </a:pPr>
            <a:r>
              <a:rPr lang="en-US" sz="3200" spc="-63">
                <a:solidFill>
                  <a:srgbClr val="000000"/>
                </a:solidFill>
                <a:latin typeface="Canva Sans" panose="020B0503030501040103"/>
                <a:ea typeface="Canva Sans" panose="020B0503030501040103"/>
                <a:cs typeface="Canva Sans" panose="020B0503030501040103"/>
                <a:sym typeface="Canva Sans" panose="020B0503030501040103"/>
              </a:rPr>
              <a:t>F. I. N., F. N., and I. A. H., “</a:t>
            </a:r>
            <a:r>
              <a:rPr lang="en-US" sz="3200" b="1" spc="-63">
                <a:solidFill>
                  <a:srgbClr val="000000"/>
                </a:solidFill>
                <a:latin typeface="Canva Sans Bold" panose="020B0803030501040103"/>
                <a:ea typeface="Canva Sans Bold" panose="020B0803030501040103"/>
                <a:cs typeface="Canva Sans Bold" panose="020B0803030501040103"/>
                <a:sym typeface="Canva Sans Bold" panose="020B0803030501040103"/>
              </a:rPr>
              <a:t>Blood Group Detection Using Fingerprint</a:t>
            </a:r>
            <a:r>
              <a:rPr lang="en-US" sz="3200" spc="-63">
                <a:solidFill>
                  <a:srgbClr val="000000"/>
                </a:solidFill>
                <a:latin typeface="Canva Sans" panose="020B0503030501040103"/>
                <a:ea typeface="Canva Sans" panose="020B0503030501040103"/>
                <a:cs typeface="Canva Sans" panose="020B0503030501040103"/>
                <a:sym typeface="Canva Sans" panose="020B0503030501040103"/>
              </a:rPr>
              <a:t>,”.</a:t>
            </a:r>
            <a:endParaRPr lang="en-US" sz="3200" spc="-63">
              <a:solidFill>
                <a:srgbClr val="000000"/>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1"/>
            <a:stretch>
              <a:fillRect t="-1531929" b="-1102351"/>
            </a:stretch>
          </a:blipFill>
        </p:spPr>
      </p:sp>
      <p:sp>
        <p:nvSpPr>
          <p:cNvPr id="3" name="Freeform 3"/>
          <p:cNvSpPr/>
          <p:nvPr/>
        </p:nvSpPr>
        <p:spPr>
          <a:xfrm>
            <a:off x="634016" y="2646905"/>
            <a:ext cx="5609639" cy="4993191"/>
          </a:xfrm>
          <a:custGeom>
            <a:avLst/>
            <a:gdLst/>
            <a:ahLst/>
            <a:cxnLst/>
            <a:rect l="l" t="t" r="r" b="b"/>
            <a:pathLst>
              <a:path w="5609639" h="4993191">
                <a:moveTo>
                  <a:pt x="0" y="0"/>
                </a:moveTo>
                <a:lnTo>
                  <a:pt x="5609639" y="0"/>
                </a:lnTo>
                <a:lnTo>
                  <a:pt x="5609639" y="4993190"/>
                </a:lnTo>
                <a:lnTo>
                  <a:pt x="0" y="4993190"/>
                </a:lnTo>
                <a:lnTo>
                  <a:pt x="0" y="0"/>
                </a:lnTo>
                <a:close/>
              </a:path>
            </a:pathLst>
          </a:custGeom>
          <a:blipFill>
            <a:blip r:embed="rId2"/>
            <a:stretch>
              <a:fillRect l="-12120" r="-21605"/>
            </a:stretch>
          </a:blipFill>
        </p:spPr>
      </p:sp>
      <p:sp>
        <p:nvSpPr>
          <p:cNvPr id="4" name="Freeform 4"/>
          <p:cNvSpPr/>
          <p:nvPr/>
        </p:nvSpPr>
        <p:spPr>
          <a:xfrm>
            <a:off x="6969120" y="2646905"/>
            <a:ext cx="4349761" cy="4993191"/>
          </a:xfrm>
          <a:custGeom>
            <a:avLst/>
            <a:gdLst/>
            <a:ahLst/>
            <a:cxnLst/>
            <a:rect l="l" t="t" r="r" b="b"/>
            <a:pathLst>
              <a:path w="4349761" h="4993191">
                <a:moveTo>
                  <a:pt x="0" y="0"/>
                </a:moveTo>
                <a:lnTo>
                  <a:pt x="4349760" y="0"/>
                </a:lnTo>
                <a:lnTo>
                  <a:pt x="4349760" y="4993190"/>
                </a:lnTo>
                <a:lnTo>
                  <a:pt x="0" y="4993190"/>
                </a:lnTo>
                <a:lnTo>
                  <a:pt x="0" y="0"/>
                </a:lnTo>
                <a:close/>
              </a:path>
            </a:pathLst>
          </a:custGeom>
          <a:blipFill>
            <a:blip r:embed="rId3"/>
            <a:stretch>
              <a:fillRect t="-19520" b="-10986"/>
            </a:stretch>
          </a:blipFill>
        </p:spPr>
      </p:sp>
      <p:sp>
        <p:nvSpPr>
          <p:cNvPr id="5" name="Freeform 5"/>
          <p:cNvSpPr/>
          <p:nvPr/>
        </p:nvSpPr>
        <p:spPr>
          <a:xfrm>
            <a:off x="12042780" y="2677357"/>
            <a:ext cx="5449437" cy="4962739"/>
          </a:xfrm>
          <a:custGeom>
            <a:avLst/>
            <a:gdLst/>
            <a:ahLst/>
            <a:cxnLst/>
            <a:rect l="l" t="t" r="r" b="b"/>
            <a:pathLst>
              <a:path w="5449437" h="4962739">
                <a:moveTo>
                  <a:pt x="0" y="0"/>
                </a:moveTo>
                <a:lnTo>
                  <a:pt x="5449438" y="0"/>
                </a:lnTo>
                <a:lnTo>
                  <a:pt x="5449438" y="4962738"/>
                </a:lnTo>
                <a:lnTo>
                  <a:pt x="0" y="4962738"/>
                </a:lnTo>
                <a:lnTo>
                  <a:pt x="0" y="0"/>
                </a:lnTo>
                <a:close/>
              </a:path>
            </a:pathLst>
          </a:custGeom>
          <a:blipFill>
            <a:blip r:embed="rId4"/>
            <a:stretch>
              <a:fillRect l="-20660" r="-40840"/>
            </a:stretch>
          </a:blipFill>
        </p:spPr>
      </p:sp>
      <p:sp>
        <p:nvSpPr>
          <p:cNvPr id="6" name="TextBox 6"/>
          <p:cNvSpPr txBox="1"/>
          <p:nvPr/>
        </p:nvSpPr>
        <p:spPr>
          <a:xfrm>
            <a:off x="354725" y="904875"/>
            <a:ext cx="5514718" cy="1036538"/>
          </a:xfrm>
          <a:prstGeom prst="rect">
            <a:avLst/>
          </a:prstGeom>
        </p:spPr>
        <p:txBody>
          <a:bodyPr lIns="0" tIns="0" rIns="0" bIns="0" rtlCol="0" anchor="t">
            <a:spAutoFit/>
          </a:bodyPr>
          <a:lstStyle/>
          <a:p>
            <a:pPr algn="l">
              <a:lnSpc>
                <a:spcPts val="8415"/>
              </a:lnSpc>
            </a:pPr>
            <a:r>
              <a:rPr lang="en-US" sz="6010" spc="-240">
                <a:solidFill>
                  <a:srgbClr val="000000"/>
                </a:solidFill>
                <a:latin typeface="IBM Plex Serif" panose="02060503050406000203"/>
                <a:ea typeface="IBM Plex Serif" panose="02060503050406000203"/>
                <a:cs typeface="IBM Plex Serif" panose="02060503050406000203"/>
                <a:sym typeface="IBM Plex Serif" panose="02060503050406000203"/>
              </a:rPr>
              <a:t>Existing System</a:t>
            </a:r>
            <a:endParaRPr lang="en-US" sz="6010" spc="-240">
              <a:solidFill>
                <a:srgbClr val="000000"/>
              </a:solidFill>
              <a:latin typeface="IBM Plex Serif" panose="02060503050406000203"/>
              <a:ea typeface="IBM Plex Serif" panose="02060503050406000203"/>
              <a:cs typeface="IBM Plex Serif" panose="02060503050406000203"/>
              <a:sym typeface="IBM Plex Serif" panose="020605030504060002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1"/>
            <a:stretch>
              <a:fillRect t="-1531929" b="-1102351"/>
            </a:stretch>
          </a:blipFill>
        </p:spPr>
      </p:sp>
      <p:sp>
        <p:nvSpPr>
          <p:cNvPr id="3" name="Freeform 3"/>
          <p:cNvSpPr/>
          <p:nvPr/>
        </p:nvSpPr>
        <p:spPr>
          <a:xfrm>
            <a:off x="797900" y="2362154"/>
            <a:ext cx="9952421" cy="6160688"/>
          </a:xfrm>
          <a:custGeom>
            <a:avLst/>
            <a:gdLst/>
            <a:ahLst/>
            <a:cxnLst/>
            <a:rect l="l" t="t" r="r" b="b"/>
            <a:pathLst>
              <a:path w="9952421" h="6160688">
                <a:moveTo>
                  <a:pt x="0" y="0"/>
                </a:moveTo>
                <a:lnTo>
                  <a:pt x="9952421" y="0"/>
                </a:lnTo>
                <a:lnTo>
                  <a:pt x="9952421" y="6160688"/>
                </a:lnTo>
                <a:lnTo>
                  <a:pt x="0" y="6160688"/>
                </a:lnTo>
                <a:lnTo>
                  <a:pt x="0" y="0"/>
                </a:lnTo>
                <a:close/>
              </a:path>
            </a:pathLst>
          </a:custGeom>
          <a:blipFill>
            <a:blip r:embed="rId2"/>
            <a:stretch>
              <a:fillRect l="-5015" r="-5015"/>
            </a:stretch>
          </a:blipFill>
        </p:spPr>
      </p:sp>
      <p:sp>
        <p:nvSpPr>
          <p:cNvPr id="4" name="TextBox 4"/>
          <p:cNvSpPr txBox="1"/>
          <p:nvPr/>
        </p:nvSpPr>
        <p:spPr>
          <a:xfrm>
            <a:off x="354725" y="904875"/>
            <a:ext cx="6312849" cy="1036538"/>
          </a:xfrm>
          <a:prstGeom prst="rect">
            <a:avLst/>
          </a:prstGeom>
        </p:spPr>
        <p:txBody>
          <a:bodyPr lIns="0" tIns="0" rIns="0" bIns="0" rtlCol="0" anchor="t">
            <a:spAutoFit/>
          </a:bodyPr>
          <a:lstStyle/>
          <a:p>
            <a:pPr algn="l">
              <a:lnSpc>
                <a:spcPts val="8415"/>
              </a:lnSpc>
            </a:pPr>
            <a:r>
              <a:rPr lang="en-US" sz="6010" spc="-240">
                <a:solidFill>
                  <a:srgbClr val="000000"/>
                </a:solidFill>
                <a:latin typeface="IBM Plex Serif" panose="02060503050406000203"/>
                <a:ea typeface="IBM Plex Serif" panose="02060503050406000203"/>
                <a:cs typeface="IBM Plex Serif" panose="02060503050406000203"/>
                <a:sym typeface="IBM Plex Serif" panose="02060503050406000203"/>
              </a:rPr>
              <a:t>Proposed system</a:t>
            </a:r>
            <a:endParaRPr lang="en-US" sz="6010" spc="-240">
              <a:solidFill>
                <a:srgbClr val="000000"/>
              </a:solidFill>
              <a:latin typeface="IBM Plex Serif" panose="02060503050406000203"/>
              <a:ea typeface="IBM Plex Serif" panose="02060503050406000203"/>
              <a:cs typeface="IBM Plex Serif" panose="02060503050406000203"/>
              <a:sym typeface="IBM Plex Serif" panose="02060503050406000203"/>
            </a:endParaRPr>
          </a:p>
        </p:txBody>
      </p:sp>
      <p:sp>
        <p:nvSpPr>
          <p:cNvPr id="5" name="Freeform 5"/>
          <p:cNvSpPr/>
          <p:nvPr/>
        </p:nvSpPr>
        <p:spPr>
          <a:xfrm>
            <a:off x="11045428" y="2362154"/>
            <a:ext cx="6842087" cy="6160688"/>
          </a:xfrm>
          <a:custGeom>
            <a:avLst/>
            <a:gdLst/>
            <a:ahLst/>
            <a:cxnLst/>
            <a:rect l="l" t="t" r="r" b="b"/>
            <a:pathLst>
              <a:path w="6842087" h="6160688">
                <a:moveTo>
                  <a:pt x="0" y="0"/>
                </a:moveTo>
                <a:lnTo>
                  <a:pt x="6842087" y="0"/>
                </a:lnTo>
                <a:lnTo>
                  <a:pt x="6842087" y="6160688"/>
                </a:lnTo>
                <a:lnTo>
                  <a:pt x="0" y="6160688"/>
                </a:lnTo>
                <a:lnTo>
                  <a:pt x="0" y="0"/>
                </a:lnTo>
                <a:close/>
              </a:path>
            </a:pathLst>
          </a:custGeom>
          <a:blipFill>
            <a:blip r:embed="rId3"/>
            <a:stretch>
              <a:fillRect l="-50595" r="-1574"/>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1944449" y="5003346"/>
            <a:ext cx="13773457" cy="4919397"/>
          </a:xfrm>
          <a:custGeom>
            <a:avLst/>
            <a:gdLst/>
            <a:ahLst/>
            <a:cxnLst/>
            <a:rect l="l" t="t" r="r" b="b"/>
            <a:pathLst>
              <a:path w="13773457" h="4919397">
                <a:moveTo>
                  <a:pt x="0" y="0"/>
                </a:moveTo>
                <a:lnTo>
                  <a:pt x="13773457" y="0"/>
                </a:lnTo>
                <a:lnTo>
                  <a:pt x="13773457" y="4919397"/>
                </a:lnTo>
                <a:lnTo>
                  <a:pt x="0" y="4919397"/>
                </a:lnTo>
                <a:lnTo>
                  <a:pt x="0" y="0"/>
                </a:lnTo>
                <a:close/>
              </a:path>
            </a:pathLst>
          </a:custGeom>
          <a:blipFill>
            <a:blip r:embed="rId1"/>
            <a:stretch>
              <a:fillRect t="-26797" b="-30692"/>
            </a:stretch>
          </a:blipFill>
        </p:spPr>
      </p:sp>
      <p:sp>
        <p:nvSpPr>
          <p:cNvPr id="3" name="TextBox 3"/>
          <p:cNvSpPr txBox="1"/>
          <p:nvPr/>
        </p:nvSpPr>
        <p:spPr>
          <a:xfrm>
            <a:off x="1263117" y="-171450"/>
            <a:ext cx="16621195" cy="1566490"/>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panose="020B0803030501040103"/>
                <a:ea typeface="Canva Sans Bold" panose="020B0803030501040103"/>
                <a:cs typeface="Canva Sans Bold" panose="020B0803030501040103"/>
                <a:sym typeface="Canva Sans Bold" panose="020B0803030501040103"/>
              </a:rPr>
              <a:t>OBJECTIVES</a:t>
            </a:r>
            <a:endParaRPr lang="en-US" sz="9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4" name="TextBox 4"/>
          <p:cNvSpPr txBox="1"/>
          <p:nvPr/>
        </p:nvSpPr>
        <p:spPr>
          <a:xfrm>
            <a:off x="165467" y="1711455"/>
            <a:ext cx="18122533" cy="2870702"/>
          </a:xfrm>
          <a:prstGeom prst="rect">
            <a:avLst/>
          </a:prstGeom>
        </p:spPr>
        <p:txBody>
          <a:bodyPr lIns="0" tIns="0" rIns="0" bIns="0" rtlCol="0" anchor="t">
            <a:spAutoFit/>
          </a:bodyPr>
          <a:lstStyle/>
          <a:p>
            <a:pPr marL="846455" lvl="1" indent="-422910" algn="l">
              <a:lnSpc>
                <a:spcPts val="5725"/>
              </a:lnSpc>
              <a:buFont typeface="Arial" panose="020B0604020202020204"/>
              <a:buChar char="•"/>
            </a:pPr>
            <a:r>
              <a:rPr lang="en-US" sz="3920" spc="286">
                <a:solidFill>
                  <a:srgbClr val="000000"/>
                </a:solidFill>
                <a:latin typeface="Canva Sans" panose="020B0503030501040103"/>
                <a:ea typeface="Canva Sans" panose="020B0503030501040103"/>
                <a:cs typeface="Canva Sans" panose="020B0503030501040103"/>
                <a:sym typeface="Canva Sans" panose="020B0503030501040103"/>
              </a:rPr>
              <a:t>Develop a deep learning model to classify fingerprints into 8 blood groups.</a:t>
            </a:r>
            <a:endParaRPr lang="en-US" sz="3920" spc="286">
              <a:solidFill>
                <a:srgbClr val="000000"/>
              </a:solidFill>
              <a:latin typeface="Canva Sans" panose="020B0503030501040103"/>
              <a:ea typeface="Canva Sans" panose="020B0503030501040103"/>
              <a:cs typeface="Canva Sans" panose="020B0503030501040103"/>
              <a:sym typeface="Canva Sans" panose="020B0503030501040103"/>
            </a:endParaRPr>
          </a:p>
          <a:p>
            <a:pPr marL="846455" lvl="1" indent="-422910" algn="l">
              <a:lnSpc>
                <a:spcPts val="5725"/>
              </a:lnSpc>
              <a:buFont typeface="Arial" panose="020B0604020202020204"/>
              <a:buChar char="•"/>
            </a:pPr>
            <a:r>
              <a:rPr lang="en-US" sz="3920" spc="286">
                <a:solidFill>
                  <a:srgbClr val="000000"/>
                </a:solidFill>
                <a:latin typeface="Canva Sans" panose="020B0503030501040103"/>
                <a:ea typeface="Canva Sans" panose="020B0503030501040103"/>
                <a:cs typeface="Canva Sans" panose="020B0503030501040103"/>
                <a:sym typeface="Canva Sans" panose="020B0503030501040103"/>
              </a:rPr>
              <a:t>Use image processing to train the dataset.</a:t>
            </a:r>
            <a:endParaRPr lang="en-US" sz="3920" spc="286">
              <a:solidFill>
                <a:srgbClr val="000000"/>
              </a:solidFill>
              <a:latin typeface="Canva Sans" panose="020B0503030501040103"/>
              <a:ea typeface="Canva Sans" panose="020B0503030501040103"/>
              <a:cs typeface="Canva Sans" panose="020B0503030501040103"/>
              <a:sym typeface="Canva Sans" panose="020B0503030501040103"/>
            </a:endParaRPr>
          </a:p>
          <a:p>
            <a:pPr marL="846455" lvl="1" indent="-422910" algn="l">
              <a:lnSpc>
                <a:spcPts val="5725"/>
              </a:lnSpc>
              <a:buFont typeface="Arial" panose="020B0604020202020204"/>
              <a:buChar char="•"/>
            </a:pPr>
            <a:r>
              <a:rPr lang="en-US" sz="3920" spc="286">
                <a:solidFill>
                  <a:srgbClr val="000000"/>
                </a:solidFill>
                <a:latin typeface="Canva Sans" panose="020B0503030501040103"/>
                <a:ea typeface="Canva Sans" panose="020B0503030501040103"/>
                <a:cs typeface="Canva Sans" panose="020B0503030501040103"/>
                <a:sym typeface="Canva Sans" panose="020B0503030501040103"/>
              </a:rPr>
              <a:t>Achieve good accuracy and validate performance.</a:t>
            </a:r>
            <a:endParaRPr lang="en-US" sz="3920" spc="286">
              <a:solidFill>
                <a:srgbClr val="000000"/>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10286159" y="1168340"/>
            <a:ext cx="7805537" cy="8348168"/>
          </a:xfrm>
          <a:custGeom>
            <a:avLst/>
            <a:gdLst/>
            <a:ahLst/>
            <a:cxnLst/>
            <a:rect l="l" t="t" r="r" b="b"/>
            <a:pathLst>
              <a:path w="7805537" h="8348168">
                <a:moveTo>
                  <a:pt x="0" y="0"/>
                </a:moveTo>
                <a:lnTo>
                  <a:pt x="7805538" y="0"/>
                </a:lnTo>
                <a:lnTo>
                  <a:pt x="7805538" y="8348168"/>
                </a:lnTo>
                <a:lnTo>
                  <a:pt x="0" y="8348168"/>
                </a:lnTo>
                <a:lnTo>
                  <a:pt x="0" y="0"/>
                </a:lnTo>
                <a:close/>
              </a:path>
            </a:pathLst>
          </a:custGeom>
          <a:blipFill>
            <a:blip r:embed="rId1"/>
            <a:stretch>
              <a:fillRect/>
            </a:stretch>
          </a:blipFill>
        </p:spPr>
      </p:sp>
      <p:sp>
        <p:nvSpPr>
          <p:cNvPr id="3" name="TextBox 3"/>
          <p:cNvSpPr txBox="1"/>
          <p:nvPr/>
        </p:nvSpPr>
        <p:spPr>
          <a:xfrm>
            <a:off x="253142" y="699629"/>
            <a:ext cx="11941222" cy="2165125"/>
          </a:xfrm>
          <a:prstGeom prst="rect">
            <a:avLst/>
          </a:prstGeom>
        </p:spPr>
        <p:txBody>
          <a:bodyPr lIns="0" tIns="0" rIns="0" bIns="0" rtlCol="0" anchor="t">
            <a:spAutoFit/>
          </a:bodyPr>
          <a:lstStyle/>
          <a:p>
            <a:pPr algn="l">
              <a:lnSpc>
                <a:spcPts val="8400"/>
              </a:lnSpc>
            </a:pPr>
            <a:r>
              <a:rPr lang="en-US" sz="7705" b="1">
                <a:solidFill>
                  <a:srgbClr val="000000"/>
                </a:solidFill>
                <a:latin typeface="Canva Sans Bold" panose="020B0803030501040103"/>
                <a:ea typeface="Canva Sans Bold" panose="020B0803030501040103"/>
                <a:cs typeface="Canva Sans Bold" panose="020B0803030501040103"/>
                <a:sym typeface="Canva Sans Bold" panose="020B0803030501040103"/>
              </a:rPr>
              <a:t>TOOLS &amp; TECHNOLOGIES</a:t>
            </a:r>
            <a:endParaRPr lang="en-US" sz="7705"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4" name="TextBox 4"/>
          <p:cNvSpPr txBox="1"/>
          <p:nvPr/>
        </p:nvSpPr>
        <p:spPr>
          <a:xfrm>
            <a:off x="253142" y="3026577"/>
            <a:ext cx="10903974" cy="6489931"/>
          </a:xfrm>
          <a:prstGeom prst="rect">
            <a:avLst/>
          </a:prstGeom>
        </p:spPr>
        <p:txBody>
          <a:bodyPr lIns="0" tIns="0" rIns="0" bIns="0" rtlCol="0" anchor="t">
            <a:spAutoFit/>
          </a:bodyPr>
          <a:lstStyle/>
          <a:p>
            <a:pPr marL="846455" lvl="1" indent="-422910" algn="l">
              <a:lnSpc>
                <a:spcPts val="5725"/>
              </a:lnSpc>
              <a:buFont typeface="Arial" panose="020B0604020202020204"/>
              <a:buChar char="•"/>
            </a:pPr>
            <a:r>
              <a:rPr lang="en-US" sz="3920" b="1" spc="286">
                <a:solidFill>
                  <a:srgbClr val="000000"/>
                </a:solidFill>
                <a:latin typeface="Canva Sans Bold" panose="020B0803030501040103"/>
                <a:ea typeface="Canva Sans Bold" panose="020B0803030501040103"/>
                <a:cs typeface="Canva Sans Bold" panose="020B0803030501040103"/>
                <a:sym typeface="Canva Sans Bold" panose="020B0803030501040103"/>
              </a:rPr>
              <a:t>Python</a:t>
            </a:r>
            <a:r>
              <a:rPr lang="en-US" sz="3920" spc="286">
                <a:solidFill>
                  <a:srgbClr val="000000"/>
                </a:solidFill>
                <a:latin typeface="Canva Sans" panose="020B0503030501040103"/>
                <a:ea typeface="Canva Sans" panose="020B0503030501040103"/>
                <a:cs typeface="Canva Sans" panose="020B0503030501040103"/>
                <a:sym typeface="Canva Sans" panose="020B0503030501040103"/>
              </a:rPr>
              <a:t> (T</a:t>
            </a:r>
            <a:r>
              <a:rPr lang="en-US" sz="3920" spc="286">
                <a:solidFill>
                  <a:srgbClr val="000000"/>
                </a:solidFill>
                <a:latin typeface="Canva Sans" panose="020B0503030501040103"/>
                <a:ea typeface="Canva Sans" panose="020B0503030501040103"/>
                <a:cs typeface="Canva Sans" panose="020B0503030501040103"/>
                <a:sym typeface="Canva Sans" panose="020B0503030501040103"/>
              </a:rPr>
              <a:t>ensorFlow, Keras, Matplotlib)</a:t>
            </a:r>
            <a:endParaRPr lang="en-US" sz="3920" spc="286">
              <a:solidFill>
                <a:srgbClr val="000000"/>
              </a:solidFill>
              <a:latin typeface="Canva Sans" panose="020B0503030501040103"/>
              <a:ea typeface="Canva Sans" panose="020B0503030501040103"/>
              <a:cs typeface="Canva Sans" panose="020B0503030501040103"/>
              <a:sym typeface="Canva Sans" panose="020B0503030501040103"/>
            </a:endParaRPr>
          </a:p>
          <a:p>
            <a:pPr marL="846455" lvl="1" indent="-422910" algn="l">
              <a:lnSpc>
                <a:spcPts val="5725"/>
              </a:lnSpc>
              <a:buFont typeface="Arial" panose="020B0604020202020204"/>
              <a:buChar char="•"/>
            </a:pPr>
            <a:r>
              <a:rPr lang="en-US" sz="3920" b="1" spc="286">
                <a:solidFill>
                  <a:srgbClr val="000000"/>
                </a:solidFill>
                <a:latin typeface="Canva Sans Bold" panose="020B0803030501040103"/>
                <a:ea typeface="Canva Sans Bold" panose="020B0803030501040103"/>
                <a:cs typeface="Canva Sans Bold" panose="020B0803030501040103"/>
                <a:sym typeface="Canva Sans Bold" panose="020B0803030501040103"/>
              </a:rPr>
              <a:t>Google Colab</a:t>
            </a:r>
            <a:r>
              <a:rPr lang="en-US" sz="3920" spc="286">
                <a:solidFill>
                  <a:srgbClr val="000000"/>
                </a:solidFill>
                <a:latin typeface="Canva Sans" panose="020B0503030501040103"/>
                <a:ea typeface="Canva Sans" panose="020B0503030501040103"/>
                <a:cs typeface="Canva Sans" panose="020B0503030501040103"/>
                <a:sym typeface="Canva Sans" panose="020B0503030501040103"/>
              </a:rPr>
              <a:t> (GPU-powered training)</a:t>
            </a:r>
            <a:endParaRPr lang="en-US" sz="3920" spc="286">
              <a:solidFill>
                <a:srgbClr val="000000"/>
              </a:solidFill>
              <a:latin typeface="Canva Sans" panose="020B0503030501040103"/>
              <a:ea typeface="Canva Sans" panose="020B0503030501040103"/>
              <a:cs typeface="Canva Sans" panose="020B0503030501040103"/>
              <a:sym typeface="Canva Sans" panose="020B0503030501040103"/>
            </a:endParaRPr>
          </a:p>
          <a:p>
            <a:pPr marL="846455" lvl="1" indent="-422910" algn="l">
              <a:lnSpc>
                <a:spcPts val="5725"/>
              </a:lnSpc>
              <a:buFont typeface="Arial" panose="020B0604020202020204"/>
              <a:buChar char="•"/>
            </a:pPr>
            <a:r>
              <a:rPr lang="en-US" sz="3920" b="1" spc="286">
                <a:solidFill>
                  <a:srgbClr val="000000"/>
                </a:solidFill>
                <a:latin typeface="Canva Sans Bold" panose="020B0803030501040103"/>
                <a:ea typeface="Canva Sans Bold" panose="020B0803030501040103"/>
                <a:cs typeface="Canva Sans Bold" panose="020B0803030501040103"/>
                <a:sym typeface="Canva Sans Bold" panose="020B0803030501040103"/>
              </a:rPr>
              <a:t>Dataset</a:t>
            </a:r>
            <a:r>
              <a:rPr lang="en-US" sz="3920" spc="286">
                <a:solidFill>
                  <a:srgbClr val="000000"/>
                </a:solidFill>
                <a:latin typeface="Canva Sans" panose="020B0503030501040103"/>
                <a:ea typeface="Canva Sans" panose="020B0503030501040103"/>
                <a:cs typeface="Canva Sans" panose="020B0503030501040103"/>
                <a:sym typeface="Canva Sans" panose="020B0503030501040103"/>
              </a:rPr>
              <a:t>: Fingerprint images categorized into 8 classes (A+, A-, B+, B-, AB+, AB-, O+, O-)</a:t>
            </a:r>
            <a:endParaRPr lang="en-US" sz="3920" spc="286">
              <a:solidFill>
                <a:srgbClr val="000000"/>
              </a:solidFill>
              <a:latin typeface="Canva Sans" panose="020B0503030501040103"/>
              <a:ea typeface="Canva Sans" panose="020B0503030501040103"/>
              <a:cs typeface="Canva Sans" panose="020B0503030501040103"/>
              <a:sym typeface="Canva Sans" panose="020B0503030501040103"/>
            </a:endParaRPr>
          </a:p>
          <a:p>
            <a:pPr marL="846455" lvl="1" indent="-422910" algn="l">
              <a:lnSpc>
                <a:spcPts val="5725"/>
              </a:lnSpc>
              <a:buFont typeface="Arial" panose="020B0604020202020204"/>
              <a:buChar char="•"/>
            </a:pPr>
            <a:r>
              <a:rPr lang="en-US" sz="3920" b="1" spc="286">
                <a:solidFill>
                  <a:srgbClr val="000000"/>
                </a:solidFill>
                <a:latin typeface="Canva Sans Bold" panose="020B0803030501040103"/>
                <a:ea typeface="Canva Sans Bold" panose="020B0803030501040103"/>
                <a:cs typeface="Canva Sans Bold" panose="020B0803030501040103"/>
                <a:sym typeface="Canva Sans Bold" panose="020B0803030501040103"/>
              </a:rPr>
              <a:t>Model:</a:t>
            </a:r>
            <a:r>
              <a:rPr lang="en-US" sz="3920" spc="286">
                <a:solidFill>
                  <a:srgbClr val="000000"/>
                </a:solidFill>
                <a:latin typeface="Canva Sans" panose="020B0503030501040103"/>
                <a:ea typeface="Canva Sans" panose="020B0503030501040103"/>
                <a:cs typeface="Canva Sans" panose="020B0503030501040103"/>
                <a:sym typeface="Canva Sans" panose="020B0503030501040103"/>
              </a:rPr>
              <a:t> Convolutional Neural Network (CNN)</a:t>
            </a:r>
            <a:endParaRPr lang="en-US" sz="3920" spc="286">
              <a:solidFill>
                <a:srgbClr val="000000"/>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1818</Words>
  <Application>WPS Presentation</Application>
  <PresentationFormat>On-screen Show (4:3)</PresentationFormat>
  <Paragraphs>73</Paragraphs>
  <Slides>14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14</vt:i4>
      </vt:variant>
    </vt:vector>
  </HeadingPairs>
  <TitlesOfParts>
    <vt:vector size="26" baseType="lpstr">
      <vt:lpstr>Arial</vt:lpstr>
      <vt:lpstr>SimSun</vt:lpstr>
      <vt:lpstr>Wingdings</vt:lpstr>
      <vt:lpstr>IBM Plex Serif</vt:lpstr>
      <vt:lpstr>Canva Sans Bold</vt:lpstr>
      <vt:lpstr>Canva Sans</vt:lpstr>
      <vt:lpstr>IBM Plex Serif Italics</vt:lpstr>
      <vt:lpstr>Arial</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Green Simple Minimalist Social Media Marketing Project Presentation</dc:title>
  <dc:creator/>
  <cp:lastModifiedBy>MARYAM SHAFA</cp:lastModifiedBy>
  <cp:revision>2</cp:revision>
  <dcterms:created xsi:type="dcterms:W3CDTF">2006-08-16T00:00:00Z</dcterms:created>
  <dcterms:modified xsi:type="dcterms:W3CDTF">2025-06-13T15:09:14Z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1571D7F2008A47E78A24060F1CE6CB24_12</vt:lpwstr>
  </property>
  <property fmtid="{D5CDD505-2E9C-101B-9397-08002B2CF9AE}" pid="3" name="KSOProductBuildVer">
    <vt:lpwstr>1033-12.2.0.21546</vt:lpwstr>
  </property>
</Properties>
</file>